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0"/>
  </p:notesMasterIdLst>
  <p:handoutMasterIdLst>
    <p:handoutMasterId r:id="rId171"/>
  </p:handoutMasterIdLst>
  <p:sldIdLst>
    <p:sldId id="333" r:id="rId6"/>
    <p:sldId id="256" r:id="rId7"/>
    <p:sldId id="421" r:id="rId8"/>
    <p:sldId id="423" r:id="rId9"/>
    <p:sldId id="271" r:id="rId10"/>
    <p:sldId id="272" r:id="rId11"/>
    <p:sldId id="273" r:id="rId12"/>
    <p:sldId id="274" r:id="rId13"/>
    <p:sldId id="257" r:id="rId14"/>
    <p:sldId id="276" r:id="rId15"/>
    <p:sldId id="277" r:id="rId16"/>
    <p:sldId id="420" r:id="rId17"/>
    <p:sldId id="262" r:id="rId18"/>
    <p:sldId id="422" r:id="rId19"/>
    <p:sldId id="425" r:id="rId20"/>
    <p:sldId id="280" r:id="rId21"/>
    <p:sldId id="281" r:id="rId22"/>
    <p:sldId id="439" r:id="rId23"/>
    <p:sldId id="260" r:id="rId24"/>
    <p:sldId id="282" r:id="rId25"/>
    <p:sldId id="284" r:id="rId26"/>
    <p:sldId id="290" r:id="rId27"/>
    <p:sldId id="426" r:id="rId28"/>
    <p:sldId id="293" r:id="rId29"/>
    <p:sldId id="294" r:id="rId30"/>
    <p:sldId id="295" r:id="rId31"/>
    <p:sldId id="296" r:id="rId32"/>
    <p:sldId id="427" r:id="rId33"/>
    <p:sldId id="292" r:id="rId34"/>
    <p:sldId id="285" r:id="rId35"/>
    <p:sldId id="430" r:id="rId36"/>
    <p:sldId id="431" r:id="rId37"/>
    <p:sldId id="432" r:id="rId38"/>
    <p:sldId id="433" r:id="rId39"/>
    <p:sldId id="434" r:id="rId40"/>
    <p:sldId id="289" r:id="rId41"/>
    <p:sldId id="429" r:id="rId42"/>
    <p:sldId id="428" r:id="rId43"/>
    <p:sldId id="435" r:id="rId44"/>
    <p:sldId id="436" r:id="rId45"/>
    <p:sldId id="437" r:id="rId46"/>
    <p:sldId id="438" r:id="rId47"/>
    <p:sldId id="286" r:id="rId48"/>
    <p:sldId id="299" r:id="rId49"/>
    <p:sldId id="300" r:id="rId50"/>
    <p:sldId id="301" r:id="rId51"/>
    <p:sldId id="287" r:id="rId52"/>
    <p:sldId id="302" r:id="rId53"/>
    <p:sldId id="288" r:id="rId54"/>
    <p:sldId id="334" r:id="rId55"/>
    <p:sldId id="417" r:id="rId56"/>
    <p:sldId id="303" r:id="rId57"/>
    <p:sldId id="446" r:id="rId58"/>
    <p:sldId id="354" r:id="rId59"/>
    <p:sldId id="304" r:id="rId60"/>
    <p:sldId id="309" r:id="rId61"/>
    <p:sldId id="337" r:id="rId62"/>
    <p:sldId id="339" r:id="rId63"/>
    <p:sldId id="338" r:id="rId64"/>
    <p:sldId id="341" r:id="rId65"/>
    <p:sldId id="340" r:id="rId66"/>
    <p:sldId id="447" r:id="rId67"/>
    <p:sldId id="344" r:id="rId68"/>
    <p:sldId id="448" r:id="rId69"/>
    <p:sldId id="449" r:id="rId70"/>
    <p:sldId id="450" r:id="rId71"/>
    <p:sldId id="347" r:id="rId72"/>
    <p:sldId id="348" r:id="rId73"/>
    <p:sldId id="349" r:id="rId74"/>
    <p:sldId id="350" r:id="rId75"/>
    <p:sldId id="351" r:id="rId76"/>
    <p:sldId id="352" r:id="rId77"/>
    <p:sldId id="353" r:id="rId78"/>
    <p:sldId id="451" r:id="rId79"/>
    <p:sldId id="454" r:id="rId80"/>
    <p:sldId id="455" r:id="rId81"/>
    <p:sldId id="452" r:id="rId82"/>
    <p:sldId id="458" r:id="rId83"/>
    <p:sldId id="357" r:id="rId84"/>
    <p:sldId id="360" r:id="rId85"/>
    <p:sldId id="456" r:id="rId86"/>
    <p:sldId id="457" r:id="rId87"/>
    <p:sldId id="359" r:id="rId88"/>
    <p:sldId id="459" r:id="rId89"/>
    <p:sldId id="366" r:id="rId90"/>
    <p:sldId id="358" r:id="rId91"/>
    <p:sldId id="361" r:id="rId92"/>
    <p:sldId id="362" r:id="rId93"/>
    <p:sldId id="363" r:id="rId94"/>
    <p:sldId id="453" r:id="rId95"/>
    <p:sldId id="305" r:id="rId96"/>
    <p:sldId id="310" r:id="rId97"/>
    <p:sldId id="306" r:id="rId98"/>
    <p:sldId id="311" r:id="rId99"/>
    <p:sldId id="307" r:id="rId100"/>
    <p:sldId id="440" r:id="rId101"/>
    <p:sldId id="313" r:id="rId102"/>
    <p:sldId id="367" r:id="rId103"/>
    <p:sldId id="368" r:id="rId104"/>
    <p:sldId id="315" r:id="rId105"/>
    <p:sldId id="316" r:id="rId106"/>
    <p:sldId id="317" r:id="rId107"/>
    <p:sldId id="318" r:id="rId108"/>
    <p:sldId id="319" r:id="rId109"/>
    <p:sldId id="320" r:id="rId110"/>
    <p:sldId id="321" r:id="rId111"/>
    <p:sldId id="441" r:id="rId112"/>
    <p:sldId id="323" r:id="rId113"/>
    <p:sldId id="324" r:id="rId114"/>
    <p:sldId id="325" r:id="rId115"/>
    <p:sldId id="326" r:id="rId116"/>
    <p:sldId id="327" r:id="rId117"/>
    <p:sldId id="328" r:id="rId118"/>
    <p:sldId id="329" r:id="rId119"/>
    <p:sldId id="330" r:id="rId120"/>
    <p:sldId id="331" r:id="rId121"/>
    <p:sldId id="442" r:id="rId122"/>
    <p:sldId id="370" r:id="rId123"/>
    <p:sldId id="416" r:id="rId124"/>
    <p:sldId id="371" r:id="rId125"/>
    <p:sldId id="372" r:id="rId126"/>
    <p:sldId id="373" r:id="rId127"/>
    <p:sldId id="374" r:id="rId128"/>
    <p:sldId id="375" r:id="rId129"/>
    <p:sldId id="376" r:id="rId130"/>
    <p:sldId id="377" r:id="rId131"/>
    <p:sldId id="378" r:id="rId132"/>
    <p:sldId id="443" r:id="rId133"/>
    <p:sldId id="380" r:id="rId134"/>
    <p:sldId id="381" r:id="rId135"/>
    <p:sldId id="382" r:id="rId136"/>
    <p:sldId id="383" r:id="rId137"/>
    <p:sldId id="407" r:id="rId138"/>
    <p:sldId id="410" r:id="rId139"/>
    <p:sldId id="411" r:id="rId140"/>
    <p:sldId id="412" r:id="rId141"/>
    <p:sldId id="408" r:id="rId142"/>
    <p:sldId id="409" r:id="rId143"/>
    <p:sldId id="413" r:id="rId144"/>
    <p:sldId id="414" r:id="rId145"/>
    <p:sldId id="415" r:id="rId146"/>
    <p:sldId id="384" r:id="rId147"/>
    <p:sldId id="385" r:id="rId148"/>
    <p:sldId id="386" r:id="rId149"/>
    <p:sldId id="387" r:id="rId150"/>
    <p:sldId id="388" r:id="rId151"/>
    <p:sldId id="444" r:id="rId152"/>
    <p:sldId id="390" r:id="rId153"/>
    <p:sldId id="391" r:id="rId154"/>
    <p:sldId id="392" r:id="rId155"/>
    <p:sldId id="393" r:id="rId156"/>
    <p:sldId id="394" r:id="rId157"/>
    <p:sldId id="395" r:id="rId158"/>
    <p:sldId id="396" r:id="rId159"/>
    <p:sldId id="397" r:id="rId160"/>
    <p:sldId id="398" r:id="rId161"/>
    <p:sldId id="445" r:id="rId162"/>
    <p:sldId id="400" r:id="rId163"/>
    <p:sldId id="401" r:id="rId164"/>
    <p:sldId id="402" r:id="rId165"/>
    <p:sldId id="403" r:id="rId166"/>
    <p:sldId id="404" r:id="rId167"/>
    <p:sldId id="405" r:id="rId168"/>
    <p:sldId id="406" r:id="rId16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A0284FCA-4C5C-1D48-9D25-3F36A4C7AEF1}">
          <p14:sldIdLst>
            <p14:sldId id="333"/>
          </p14:sldIdLst>
        </p14:section>
        <p14:section name="Overview and Expectations" id="{DC9C4555-18D4-1149-9427-70633AD08305}">
          <p14:sldIdLst>
            <p14:sldId id="256"/>
            <p14:sldId id="421"/>
            <p14:sldId id="423"/>
            <p14:sldId id="271"/>
            <p14:sldId id="272"/>
            <p14:sldId id="273"/>
            <p14:sldId id="274"/>
            <p14:sldId id="257"/>
            <p14:sldId id="276"/>
            <p14:sldId id="277"/>
            <p14:sldId id="420"/>
            <p14:sldId id="262"/>
            <p14:sldId id="422"/>
            <p14:sldId id="425"/>
            <p14:sldId id="280"/>
            <p14:sldId id="281"/>
            <p14:sldId id="439"/>
            <p14:sldId id="260"/>
          </p14:sldIdLst>
        </p14:section>
        <p14:section name="Challenge: Code Review" id="{C1594E4C-ADD0-2D4F-B51D-4272CB3DC3C0}">
          <p14:sldIdLst>
            <p14:sldId id="282"/>
            <p14:sldId id="284"/>
            <p14:sldId id="290"/>
            <p14:sldId id="426"/>
            <p14:sldId id="293"/>
            <p14:sldId id="294"/>
            <p14:sldId id="295"/>
            <p14:sldId id="296"/>
            <p14:sldId id="427"/>
            <p14:sldId id="292"/>
            <p14:sldId id="285"/>
            <p14:sldId id="430"/>
            <p14:sldId id="431"/>
            <p14:sldId id="432"/>
            <p14:sldId id="433"/>
            <p14:sldId id="434"/>
            <p14:sldId id="289"/>
            <p14:sldId id="429"/>
            <p14:sldId id="428"/>
            <p14:sldId id="435"/>
            <p14:sldId id="436"/>
            <p14:sldId id="437"/>
            <p14:sldId id="438"/>
            <p14:sldId id="286"/>
            <p14:sldId id="299"/>
            <p14:sldId id="300"/>
            <p14:sldId id="301"/>
            <p14:sldId id="287"/>
            <p14:sldId id="302"/>
            <p14:sldId id="288"/>
            <p14:sldId id="334"/>
            <p14:sldId id="417"/>
          </p14:sldIdLst>
        </p14:section>
        <p14:section name="Challenge: First Web Service" id="{64B990FE-E151-C242-8DAB-C4D3EB2D81CD}">
          <p14:sldIdLst>
            <p14:sldId id="303"/>
            <p14:sldId id="446"/>
            <p14:sldId id="354"/>
            <p14:sldId id="304"/>
            <p14:sldId id="309"/>
            <p14:sldId id="337"/>
            <p14:sldId id="339"/>
            <p14:sldId id="338"/>
            <p14:sldId id="341"/>
            <p14:sldId id="340"/>
            <p14:sldId id="447"/>
            <p14:sldId id="344"/>
            <p14:sldId id="448"/>
            <p14:sldId id="449"/>
            <p14:sldId id="450"/>
            <p14:sldId id="347"/>
            <p14:sldId id="348"/>
            <p14:sldId id="349"/>
            <p14:sldId id="350"/>
            <p14:sldId id="351"/>
            <p14:sldId id="352"/>
            <p14:sldId id="353"/>
            <p14:sldId id="451"/>
            <p14:sldId id="454"/>
            <p14:sldId id="455"/>
            <p14:sldId id="452"/>
            <p14:sldId id="458"/>
            <p14:sldId id="357"/>
            <p14:sldId id="360"/>
            <p14:sldId id="456"/>
            <p14:sldId id="457"/>
            <p14:sldId id="359"/>
            <p14:sldId id="459"/>
            <p14:sldId id="366"/>
            <p14:sldId id="358"/>
            <p14:sldId id="361"/>
            <p14:sldId id="362"/>
            <p14:sldId id="363"/>
            <p14:sldId id="453"/>
            <p14:sldId id="305"/>
            <p14:sldId id="310"/>
            <p14:sldId id="306"/>
            <p14:sldId id="311"/>
            <p14:sldId id="307"/>
            <p14:sldId id="440"/>
          </p14:sldIdLst>
        </p14:section>
        <p14:section name="Challenge: Second Web Service" id="{9B1BE5B3-D2AB-AC40-A242-C11495992422}">
          <p14:sldIdLst>
            <p14:sldId id="313"/>
            <p14:sldId id="367"/>
            <p14:sldId id="368"/>
            <p14:sldId id="315"/>
            <p14:sldId id="316"/>
            <p14:sldId id="317"/>
            <p14:sldId id="318"/>
            <p14:sldId id="319"/>
            <p14:sldId id="320"/>
            <p14:sldId id="321"/>
            <p14:sldId id="441"/>
          </p14:sldIdLst>
        </p14:section>
        <p14:section name="Challenge: Re-use with InSpec Profiles" id="{DBD9498E-0297-5742-B8CF-1E4EA50BE77B}">
          <p14:sldIdLst>
            <p14:sldId id="323"/>
            <p14:sldId id="324"/>
            <p14:sldId id="325"/>
            <p14:sldId id="326"/>
            <p14:sldId id="327"/>
            <p14:sldId id="328"/>
            <p14:sldId id="329"/>
            <p14:sldId id="330"/>
            <p14:sldId id="331"/>
            <p14:sldId id="442"/>
          </p14:sldIdLst>
        </p14:section>
        <p14:section name="Challenge: Third Web Service" id="{38632134-978B-7E48-9F5D-39A81134B693}">
          <p14:sldIdLst>
            <p14:sldId id="370"/>
            <p14:sldId id="416"/>
            <p14:sldId id="371"/>
            <p14:sldId id="372"/>
            <p14:sldId id="373"/>
            <p14:sldId id="374"/>
            <p14:sldId id="375"/>
            <p14:sldId id="376"/>
            <p14:sldId id="377"/>
            <p14:sldId id="378"/>
            <p14:sldId id="443"/>
          </p14:sldIdLst>
        </p14:section>
        <p14:section name="Challenge: Audit Cookbook" id="{13867363-EFBD-184A-946A-F1F6B91CBF06}">
          <p14:sldIdLst>
            <p14:sldId id="380"/>
            <p14:sldId id="381"/>
            <p14:sldId id="382"/>
            <p14:sldId id="383"/>
            <p14:sldId id="407"/>
            <p14:sldId id="410"/>
            <p14:sldId id="411"/>
            <p14:sldId id="412"/>
            <p14:sldId id="408"/>
            <p14:sldId id="409"/>
            <p14:sldId id="413"/>
            <p14:sldId id="414"/>
            <p14:sldId id="415"/>
            <p14:sldId id="384"/>
            <p14:sldId id="385"/>
            <p14:sldId id="386"/>
            <p14:sldId id="387"/>
            <p14:sldId id="388"/>
            <p14:sldId id="444"/>
          </p14:sldIdLst>
        </p14:section>
        <p14:section name="Challenge: A Web Service in Habitat" id="{F19CC6F7-4275-6447-AA77-A5A581B99383}">
          <p14:sldIdLst>
            <p14:sldId id="390"/>
            <p14:sldId id="391"/>
            <p14:sldId id="392"/>
            <p14:sldId id="393"/>
            <p14:sldId id="394"/>
            <p14:sldId id="395"/>
            <p14:sldId id="396"/>
            <p14:sldId id="397"/>
            <p14:sldId id="398"/>
            <p14:sldId id="445"/>
          </p14:sldIdLst>
        </p14:section>
        <p14:section name="Summary / Wrap-Up" id="{19530767-6C8C-DC48-A3E1-078A0666011A}">
          <p14:sldIdLst>
            <p14:sldId id="400"/>
            <p14:sldId id="401"/>
            <p14:sldId id="402"/>
            <p14:sldId id="403"/>
            <p14:sldId id="404"/>
            <p14:sldId id="405"/>
            <p14:sldId id="406"/>
          </p14:sldIdLst>
        </p14:section>
      </p14:sectionLst>
    </p:ext>
    <p:ext uri="{EFAFB233-063F-42B5-8137-9DF3F51BA10A}">
      <p15:sldGuideLst xmlns:p15="http://schemas.microsoft.com/office/powerpoint/2012/main">
        <p15:guide id="1" orient="horz" pos="864" userDrawn="1">
          <p15:clr>
            <a:srgbClr val="A4A3A4"/>
          </p15:clr>
        </p15:guide>
        <p15:guide id="2" pos="17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p:restoredTop sz="70077"/>
  </p:normalViewPr>
  <p:slideViewPr>
    <p:cSldViewPr snapToGrid="0">
      <p:cViewPr varScale="1">
        <p:scale>
          <a:sx n="79" d="100"/>
          <a:sy n="79" d="100"/>
        </p:scale>
        <p:origin x="1112" y="192"/>
      </p:cViewPr>
      <p:guideLst>
        <p:guide orient="horz" pos="864"/>
        <p:guide pos="1712"/>
      </p:guideLst>
    </p:cSldViewPr>
  </p:slideViewPr>
  <p:notesTextViewPr>
    <p:cViewPr>
      <p:scale>
        <a:sx n="150" d="100"/>
        <a:sy n="150" d="100"/>
      </p:scale>
      <p:origin x="0" y="0"/>
    </p:cViewPr>
  </p:notesTextViewPr>
  <p:notesViewPr>
    <p:cSldViewPr snapToGrid="0">
      <p:cViewPr varScale="1">
        <p:scale>
          <a:sx n="168" d="100"/>
          <a:sy n="168" d="100"/>
        </p:scale>
        <p:origin x="543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notesMaster" Target="notesMasters/notesMaster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handoutMaster" Target="handoutMasters/handoutMaster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2"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latin typeface="Raleway-v4020 Regular"/>
              </a:rPr>
              <a:t>Running With Scissors</a:t>
            </a:r>
            <a:endParaRPr lang="en-US" dirty="0">
              <a:latin typeface="Raleway-v4020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latin typeface="Raleway-v4020 Regular"/>
              </a:rPr>
              <a:t>Chef Software, Inc.</a:t>
            </a:r>
            <a:endParaRPr lang="en-US" dirty="0">
              <a:latin typeface="Raleway-v4020 Regular"/>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r>
              <a:rPr lang="en-US">
                <a:latin typeface="Raleway-v4020 Regular"/>
              </a:rPr>
              <a:t>ChefConf 2018</a:t>
            </a: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D8059-7487-294F-BC52-3D1765B63F8F}"/>
              </a:ext>
            </a:extLst>
          </p:cNvPr>
          <p:cNvSpPr>
            <a:spLocks noGrp="1" noRot="1" noChangeAspect="1"/>
          </p:cNvSpPr>
          <p:nvPr>
            <p:ph type="sldImg" idx="2"/>
          </p:nvPr>
        </p:nvSpPr>
        <p:spPr>
          <a:xfrm>
            <a:off x="335280" y="685800"/>
            <a:ext cx="6187440" cy="3543300"/>
          </a:xfrm>
          <a:prstGeom prst="rect">
            <a:avLst/>
          </a:prstGeom>
          <a:noFill/>
          <a:ln w="12700">
            <a:solidFill>
              <a:prstClr val="black"/>
            </a:solidFill>
          </a:ln>
        </p:spPr>
        <p:txBody>
          <a:bodyPr vert="horz" lIns="91440" tIns="45720" rIns="91440" bIns="45720" rtlCol="0" anchor="ctr"/>
          <a:lstStyle/>
          <a:p>
            <a:endParaRPr lang="en-US"/>
          </a:p>
        </p:txBody>
      </p:sp>
      <p:sp>
        <p:nvSpPr>
          <p:cNvPr id="6" name="Header Placeholder 5">
            <a:extLst>
              <a:ext uri="{FF2B5EF4-FFF2-40B4-BE49-F238E27FC236}">
                <a16:creationId xmlns:a16="http://schemas.microsoft.com/office/drawing/2014/main" id="{60A821CB-EC2F-B545-BF71-1762C6355B58}"/>
              </a:ext>
            </a:extLst>
          </p:cNvPr>
          <p:cNvSpPr>
            <a:spLocks noGrp="1"/>
          </p:cNvSpPr>
          <p:nvPr>
            <p:ph type="hdr" sz="quarter"/>
          </p:nvPr>
        </p:nvSpPr>
        <p:spPr>
          <a:xfrm>
            <a:off x="0" y="76200"/>
            <a:ext cx="2971800" cy="458788"/>
          </a:xfrm>
          <a:prstGeom prst="rect">
            <a:avLst/>
          </a:prstGeom>
        </p:spPr>
        <p:txBody>
          <a:bodyPr vert="horz" lIns="91440" tIns="45720" rIns="91440" bIns="45720" rtlCol="0"/>
          <a:lstStyle>
            <a:lvl1pPr algn="l">
              <a:defRPr sz="1200"/>
            </a:lvl1pPr>
          </a:lstStyle>
          <a:p>
            <a:r>
              <a:rPr lang="en-US" dirty="0"/>
              <a:t>Running With Scissors</a:t>
            </a:r>
          </a:p>
        </p:txBody>
      </p:sp>
      <p:sp>
        <p:nvSpPr>
          <p:cNvPr id="7" name="Date Placeholder 6">
            <a:extLst>
              <a:ext uri="{FF2B5EF4-FFF2-40B4-BE49-F238E27FC236}">
                <a16:creationId xmlns:a16="http://schemas.microsoft.com/office/drawing/2014/main" id="{32A378D8-4F4B-1645-8550-698DB8960078}"/>
              </a:ext>
            </a:extLst>
          </p:cNvPr>
          <p:cNvSpPr>
            <a:spLocks noGrp="1"/>
          </p:cNvSpPr>
          <p:nvPr>
            <p:ph type="dt" idx="1"/>
          </p:nvPr>
        </p:nvSpPr>
        <p:spPr>
          <a:xfrm>
            <a:off x="3884613" y="83820"/>
            <a:ext cx="2971800" cy="458788"/>
          </a:xfrm>
          <a:prstGeom prst="rect">
            <a:avLst/>
          </a:prstGeom>
        </p:spPr>
        <p:txBody>
          <a:bodyPr vert="horz" lIns="91440" tIns="45720" rIns="91440" bIns="45720" rtlCol="0"/>
          <a:lstStyle>
            <a:lvl1pPr algn="r">
              <a:defRPr sz="1200"/>
            </a:lvl1pPr>
          </a:lstStyle>
          <a:p>
            <a:r>
              <a:rPr lang="en-US"/>
              <a:t>Chef Software, Inc.</a:t>
            </a:r>
          </a:p>
        </p:txBody>
      </p:sp>
      <p:sp>
        <p:nvSpPr>
          <p:cNvPr id="9" name="Notes Placeholder 8">
            <a:extLst>
              <a:ext uri="{FF2B5EF4-FFF2-40B4-BE49-F238E27FC236}">
                <a16:creationId xmlns:a16="http://schemas.microsoft.com/office/drawing/2014/main" id="{630E7FEE-D3FE-594D-BFE9-4497159F6247}"/>
              </a:ext>
            </a:extLst>
          </p:cNvPr>
          <p:cNvSpPr>
            <a:spLocks noGrp="1"/>
          </p:cNvSpPr>
          <p:nvPr>
            <p:ph type="body" sz="quarter" idx="3"/>
          </p:nvPr>
        </p:nvSpPr>
        <p:spPr>
          <a:xfrm>
            <a:off x="335280" y="4400550"/>
            <a:ext cx="6187440" cy="40576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someara/kitchen-dokken"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hub.docker.com/u/dokken/" TargetMode="External"/><Relationship Id="rId4" Type="http://schemas.openxmlformats.org/officeDocument/2006/relationships/hyperlink" Target="https://blog.chef.io/2017/06/08/awesome-community-chefs-2017-award-winner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https://</a:t>
            </a:r>
            <a:r>
              <a:rPr lang="en-US" dirty="0" err="1"/>
              <a:t>en.wikipedia.org</a:t>
            </a:r>
            <a:r>
              <a:rPr lang="en-US" dirty="0"/>
              <a:t>/wiki/</a:t>
            </a:r>
            <a:r>
              <a:rPr lang="en-US" dirty="0" err="1"/>
              <a:t>Scissors#History</a:t>
            </a:r>
            <a:endParaRPr lang="en-US" dirty="0"/>
          </a:p>
          <a:p>
            <a:r>
              <a:rPr lang="en-US" dirty="0"/>
              <a:t>https://</a:t>
            </a:r>
            <a:r>
              <a:rPr lang="en-US" dirty="0" err="1"/>
              <a:t>gizmodo.com</a:t>
            </a:r>
            <a:r>
              <a:rPr lang="en-US" dirty="0"/>
              <a:t>/the-extraordinary-evolution-of-the-most-common-tool-sc-1617641302</a:t>
            </a:r>
          </a:p>
          <a:p>
            <a:r>
              <a:rPr lang="en-US" dirty="0"/>
              <a:t>https://</a:t>
            </a:r>
            <a:r>
              <a:rPr lang="en-US" dirty="0" err="1"/>
              <a:t>idioms.thefreedictionary.com</a:t>
            </a:r>
            <a:r>
              <a:rPr lang="en-US" dirty="0"/>
              <a:t>/</a:t>
            </a:r>
            <a:r>
              <a:rPr lang="en-US" dirty="0" err="1"/>
              <a:t>run+with+scissors</a:t>
            </a:r>
            <a:endParaRPr lang="en-US" dirty="0"/>
          </a:p>
          <a:p>
            <a:r>
              <a:rPr lang="en-US" dirty="0"/>
              <a:t>https://</a:t>
            </a:r>
            <a:r>
              <a:rPr lang="en-US" dirty="0" err="1"/>
              <a:t>healthandfitnesshistory.com</a:t>
            </a:r>
            <a:r>
              <a:rPr lang="en-US" dirty="0"/>
              <a:t>/explore-history/history-of-running/</a:t>
            </a:r>
          </a:p>
          <a:p>
            <a:r>
              <a:rPr lang="en-US" dirty="0"/>
              <a:t>https://</a:t>
            </a:r>
            <a:r>
              <a:rPr lang="en-US" dirty="0" err="1"/>
              <a:t>www.vampiretools.com</a:t>
            </a:r>
            <a:r>
              <a:rPr lang="en-US" dirty="0"/>
              <a:t>/blog/now-something-completely-different-scissors-superstitions/</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1658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My name is Franklin Webber. I work on the Training Team at Chef. In that time I have delivered a number of classes in-person and online. I have delivered workshops at previous </a:t>
            </a:r>
            <a:r>
              <a:rPr lang="en-US" baseline="0" dirty="0" err="1"/>
              <a:t>ChefConfs</a:t>
            </a:r>
            <a:r>
              <a:rPr lang="en-US" baseline="0" dirty="0"/>
              <a:t> and Chef Community summits. I have also developed a lot of training materials for Learn Chef Rally.</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4187756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77989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824640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2690705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414817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48771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1747985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361103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899189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977947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4849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following individuals are also here to facilitate your learning today. They are all very capable Chef PR actioners that can help answering your questions, troubleshoot your code and engage in discussions with you.</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249799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4057919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96463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2058359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5742332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05844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7809065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89698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979037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8706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342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58718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I have broken the day out in the following sections. Currently we are in the introduction section and we will finish this section with a code review exercise. We will then break for 10 minutes and then return and start work on our first challenge of testing and refactoring the first web service. We will repeat this activity for a second web service - reinforcing our skills and/or applying new techniques. Then we will break for lunch.</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70845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After working with that second exercise you will begin to notice some patterns and repetition within your work. After lunch we will explore techniques to reduce this repetition. And then we will look at a third cookbook that will have you apply similar techniques and patterns again. After seeing these three examples its time for us to explore how these cookbook developments practices can aid us in validating the systems we provision and configure in our integration and production environments. Finally, we will take a moment to explore how the application cookbooks we have developed is a pattern that appears in the world of Habitat. Lastly, during our wrap-up I will take a moment to provide you resources to further reinforce the work you did today and expand your skills.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89829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71541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Break It: </a:t>
            </a:r>
            <a:r>
              <a:rPr lang="en-US" sz="1200" dirty="0"/>
              <a:t>If everything works the first time go back and make some changes. Explore! Discovering the boundaries will help you when you continue on your journey. </a:t>
            </a:r>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a:p>
            <a:endParaRPr lang="en-US" sz="1200" b="1"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Take a Diversion: </a:t>
            </a:r>
            <a:r>
              <a:rPr lang="en-US" sz="1200" dirty="0"/>
              <a:t>Several exercises here are open to many different paths. For clarity I will keep the exercises pretty bounded, if something catches your eye that is off the path -- take it.</a:t>
            </a:r>
          </a:p>
          <a:p>
            <a:endParaRPr lang="en-US" sz="1200" b="1" dirty="0"/>
          </a:p>
          <a:p>
            <a:r>
              <a:rPr lang="en-US" sz="1200" b="1" dirty="0"/>
              <a:t>Help Others:</a:t>
            </a:r>
            <a:r>
              <a:rPr lang="en-US" sz="1200" dirty="0"/>
              <a:t> The best way to learn is to teach. This will help reinforce what it is you accomplished.</a:t>
            </a:r>
          </a:p>
          <a:p>
            <a:endParaRPr lang="en-US" sz="1200" dirty="0"/>
          </a:p>
          <a:p>
            <a:r>
              <a:rPr lang="en-US" sz="1200" dirty="0"/>
              <a:t>Break It: Pete Brown @ https://</a:t>
            </a:r>
            <a:r>
              <a:rPr lang="en-US" sz="1200" dirty="0" err="1"/>
              <a:t>flic.kr</a:t>
            </a:r>
            <a:r>
              <a:rPr lang="en-US" sz="1200" dirty="0"/>
              <a:t>/p/db4NyJ</a:t>
            </a:r>
          </a:p>
          <a:p>
            <a:r>
              <a:rPr lang="en-US" sz="1200" dirty="0"/>
              <a:t>Another Path: Vince @ https://</a:t>
            </a:r>
            <a:r>
              <a:rPr lang="en-US" sz="1200" dirty="0" err="1"/>
              <a:t>flic.kr</a:t>
            </a:r>
            <a:r>
              <a:rPr lang="en-US" sz="1200" dirty="0"/>
              <a:t>/p/9hfXFf</a:t>
            </a:r>
          </a:p>
          <a:p>
            <a:r>
              <a:rPr lang="en-US" sz="1200" dirty="0"/>
              <a:t>Help Others: Johnathon Nguyen @ https://</a:t>
            </a:r>
            <a:r>
              <a:rPr lang="en-US" sz="1200" dirty="0" err="1"/>
              <a:t>flic.kr</a:t>
            </a:r>
            <a:r>
              <a:rPr lang="en-US" sz="1200" dirty="0"/>
              <a:t>/p/8qnkP5</a:t>
            </a:r>
          </a:p>
          <a:p>
            <a:endParaRPr lang="en-US" sz="1200" dirty="0"/>
          </a:p>
        </p:txBody>
      </p:sp>
      <p:sp>
        <p:nvSpPr>
          <p:cNvPr id="5" name="Header Placeholder 4"/>
          <p:cNvSpPr>
            <a:spLocks noGrp="1"/>
          </p:cNvSpPr>
          <p:nvPr>
            <p:ph type="hdr" sz="quarter" idx="11"/>
          </p:nvPr>
        </p:nvSpPr>
        <p:spPr>
          <a:xfrm>
            <a:off x="0" y="8600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3616335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Before we start logging into systems and working with code you are going to perform an exercise where we view the code away from the context of it being executed. The concepts we explore during this exercise will appear again and again in all three of the web service cookbooks you use today and likely your time working with Chef and </a:t>
            </a:r>
            <a:r>
              <a:rPr lang="en-US" dirty="0" err="1"/>
              <a:t>InSpec</a:t>
            </a:r>
            <a:r>
              <a:rPr lang="en-US" dirty="0"/>
              <a:t>.</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360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Welcome to Running with Scissors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Code review is an examination of source code. It is a useful process that helps us ensure the code we write is correct and increases its quality.</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53247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41531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8633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6670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8037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1799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79374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80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61736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5740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83820"/>
            <a:ext cx="2971800" cy="458788"/>
          </a:xfrm>
        </p:spPr>
        <p:txBody>
          <a:bodyPr/>
          <a:lstStyle/>
          <a:p>
            <a:r>
              <a:rPr lang="en-US" dirty="0"/>
              <a:t>Running With Scissors</a:t>
            </a:r>
          </a:p>
        </p:txBody>
      </p:sp>
      <p:sp>
        <p:nvSpPr>
          <p:cNvPr id="5" name="Date Placeholder 4"/>
          <p:cNvSpPr>
            <a:spLocks noGrp="1"/>
          </p:cNvSpPr>
          <p:nvPr>
            <p:ph type="dt" idx="11"/>
          </p:nvPr>
        </p:nvSpPr>
        <p:spPr>
          <a:xfrm>
            <a:off x="3884613" y="76200"/>
            <a:ext cx="2971800" cy="458788"/>
          </a:xfrm>
        </p:spPr>
        <p:txBody>
          <a:bodyPr/>
          <a:lstStyle/>
          <a:p>
            <a:r>
              <a:rPr lang="en-US" dirty="0"/>
              <a:t>Chef Software, Inc.</a:t>
            </a:r>
          </a:p>
        </p:txBody>
      </p:sp>
    </p:spTree>
    <p:extLst>
      <p:ext uri="{BB962C8B-B14F-4D97-AF65-F5344CB8AC3E}">
        <p14:creationId xmlns:p14="http://schemas.microsoft.com/office/powerpoint/2010/main" val="271410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11638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025156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31450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385211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Because the next section we are going to write tests and possibly refactor this cookbook this is a good time to prepare our test environment.</a:t>
            </a:r>
          </a:p>
          <a:p>
            <a:endParaRPr lang="en-US" dirty="0"/>
          </a:p>
          <a:p>
            <a:r>
              <a:rPr lang="en-US" dirty="0"/>
              <a:t>Change into the service's directory.</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408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Run this command to prepare our test system.</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6581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Using the printed hand out, review the code and answer the following questions. Feel free to have this discussion with the individuals around you that you met during the introduction. This will help you share your views and have a moment to listen to another person's perspective.</a:t>
            </a:r>
          </a:p>
          <a:p>
            <a:endParaRPr lang="en-US" dirty="0"/>
          </a:p>
          <a:p>
            <a:r>
              <a:rPr lang="en-US" dirty="0"/>
              <a:t>Success is defined as you having an opinion about what is happening, what you would test, and how you would improve this recipe.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26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000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4100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9392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8694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34728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920322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242680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Ruby.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78658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6121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08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55818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71414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7987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602146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blog.chef.io</a:t>
            </a:r>
            <a:r>
              <a:rPr lang="en-US" dirty="0"/>
              <a:t>/2018/03/06/kitchen-docker-or-kitchen-dokken-using-test-kitchen-and-docker-for-fast-cookbook-testing/</a:t>
            </a:r>
          </a:p>
          <a:p>
            <a:endParaRPr lang="en-US" dirty="0"/>
          </a:p>
          <a:p>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3"/>
              </a:rPr>
              <a:t>Kitchen-Dokken</a:t>
            </a:r>
            <a:r>
              <a:rPr lang="en-US" sz="1200" b="0" i="0" kern="1200" dirty="0">
                <a:solidFill>
                  <a:schemeClr val="tx1"/>
                </a:solidFill>
                <a:effectLst/>
                <a:latin typeface="Raleway-v4020 Regular"/>
                <a:ea typeface="ＭＳ Ｐゴシック" charset="0"/>
                <a:cs typeface="Arial" panose="020B0604020202020204" pitchFamily="34" charset="0"/>
              </a:rPr>
              <a:t> by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4"/>
              </a:rPr>
              <a:t>Awesome Community Chef</a:t>
            </a:r>
            <a:r>
              <a:rPr lang="en-US" sz="1200" b="0" i="0" kern="1200" dirty="0">
                <a:solidFill>
                  <a:schemeClr val="tx1"/>
                </a:solidFill>
                <a:effectLst/>
                <a:latin typeface="Raleway-v4020 Regular"/>
                <a:ea typeface="ＭＳ Ｐゴシック" charset="0"/>
                <a:cs typeface="Arial" panose="020B0604020202020204" pitchFamily="34" charset="0"/>
              </a:rPr>
              <a:t> Sean O’Meara is optimized for speed and testing Chef recipes. It achieves this goal by using pre-built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5"/>
              </a:rPr>
              <a:t>Docker images</a:t>
            </a:r>
            <a:r>
              <a:rPr lang="en-US" sz="1200" b="0" i="0" kern="1200" dirty="0">
                <a:solidFill>
                  <a:schemeClr val="tx1"/>
                </a:solidFill>
                <a:effectLst/>
                <a:latin typeface="Raleway-v4020 Regular"/>
                <a:ea typeface="ＭＳ Ｐゴシック" charset="0"/>
                <a:cs typeface="Arial" panose="020B0604020202020204" pitchFamily="34" charset="0"/>
              </a:rPr>
              <a:t> and using bind mounts to share data like the Chef Client itself and the cookbooks without the need to copy it into the container. This can result in significant speed improvements with no additional configuration burden. It blurs the lines between driver, </a:t>
            </a:r>
            <a:r>
              <a:rPr lang="en-US" sz="1200" b="0" i="0" kern="1200" dirty="0" err="1">
                <a:solidFill>
                  <a:schemeClr val="tx1"/>
                </a:solidFill>
                <a:effectLst/>
                <a:latin typeface="Raleway-v4020 Regular"/>
                <a:ea typeface="ＭＳ Ｐゴシック" charset="0"/>
                <a:cs typeface="Arial" panose="020B0604020202020204" pitchFamily="34" charset="0"/>
              </a:rPr>
              <a:t>provisioner</a:t>
            </a:r>
            <a:r>
              <a:rPr lang="en-US" sz="1200" b="0" i="0" kern="1200" dirty="0">
                <a:solidFill>
                  <a:schemeClr val="tx1"/>
                </a:solidFill>
                <a:effectLst/>
                <a:latin typeface="Raleway-v4020 Regular"/>
                <a:ea typeface="ＭＳ Ｐゴシック" charset="0"/>
                <a:cs typeface="Arial" panose="020B0604020202020204" pitchFamily="34" charset="0"/>
              </a:rPr>
              <a:t>, and transport and as such diverges from more “traditional” drivers. Currently it is specific to Chef use cases and is part of the </a:t>
            </a:r>
            <a:r>
              <a:rPr lang="en-US" sz="1200" b="0" i="0" kern="1200" dirty="0" err="1">
                <a:solidFill>
                  <a:schemeClr val="tx1"/>
                </a:solidFill>
                <a:effectLst/>
                <a:latin typeface="Raleway-v4020 Regular"/>
                <a:ea typeface="ＭＳ Ｐゴシック" charset="0"/>
                <a:cs typeface="Arial" panose="020B0604020202020204" pitchFamily="34" charset="0"/>
              </a:rPr>
              <a:t>ChefDK</a:t>
            </a:r>
            <a:r>
              <a:rPr lang="en-US" sz="1200" b="0" i="0" kern="1200" dirty="0">
                <a:solidFill>
                  <a:schemeClr val="tx1"/>
                </a:solidFill>
                <a:effectLst/>
                <a:latin typeface="Raleway-v4020 Regular"/>
                <a:ea typeface="ＭＳ Ｐゴシック" charset="0"/>
                <a:cs typeface="Arial" panose="020B0604020202020204" pitchFamily="34" charset="0"/>
              </a:rPr>
              <a:t>. It uses </a:t>
            </a:r>
            <a:r>
              <a:rPr lang="en-US" sz="1200" b="0" i="0" kern="1200" dirty="0" err="1">
                <a:solidFill>
                  <a:schemeClr val="tx1"/>
                </a:solidFill>
                <a:effectLst/>
                <a:latin typeface="Raleway-v4020 Regular"/>
                <a:ea typeface="ＭＳ Ｐゴシック" charset="0"/>
                <a:cs typeface="Arial" panose="020B0604020202020204" pitchFamily="34" charset="0"/>
              </a:rPr>
              <a:t>systemd</a:t>
            </a:r>
            <a:r>
              <a:rPr lang="en-US" sz="1200" b="0" i="0" kern="1200" dirty="0">
                <a:solidFill>
                  <a:schemeClr val="tx1"/>
                </a:solidFill>
                <a:effectLst/>
                <a:latin typeface="Raleway-v4020 Regular"/>
                <a:ea typeface="ＭＳ Ｐゴシック" charset="0"/>
                <a:cs typeface="Arial" panose="020B0604020202020204" pitchFamily="34" charset="0"/>
              </a:rPr>
              <a:t> as the PID 1 inside the container to allow for testing of resources like service.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7693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264705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7039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8999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45022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971376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/docs/reference/resources/file/</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6848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11068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command: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93448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/docs/reference/resources/host/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9374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010084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/docs/reference/resources/port/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55847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/docs/reference/resources/http/</a:t>
            </a:r>
          </a:p>
          <a:p>
            <a:endParaRPr lang="en-US" dirty="0"/>
          </a:p>
          <a:p>
            <a:r>
              <a:rPr lang="en-US" sz="1200" b="0" i="0" kern="1200" dirty="0">
                <a:solidFill>
                  <a:schemeClr val="tx1"/>
                </a:solidFill>
                <a:effectLst/>
                <a:latin typeface="Raleway-v4020 Regular"/>
                <a:ea typeface="ＭＳ Ｐゴシック" charset="0"/>
                <a:cs typeface="Arial" panose="020B0604020202020204" pitchFamily="34" charset="0"/>
              </a:rPr>
              <a:t>Beginning with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1.41, you can enable the ability to have the HTTP test execute on the remote target with '</a:t>
            </a:r>
            <a:r>
              <a:rPr lang="en-US" sz="1200" b="0" i="0" kern="1200" dirty="0" err="1">
                <a:solidFill>
                  <a:schemeClr val="tx1"/>
                </a:solidFill>
                <a:effectLst/>
                <a:latin typeface="Raleway-v4020 Regular"/>
                <a:ea typeface="ＭＳ Ｐゴシック" charset="0"/>
                <a:cs typeface="Arial" panose="020B0604020202020204" pitchFamily="34" charset="0"/>
              </a:rPr>
              <a:t>enable_remote_worker</a:t>
            </a:r>
            <a:r>
              <a:rPr lang="en-US" sz="1200" b="0" i="0" kern="1200" dirty="0">
                <a:solidFill>
                  <a:schemeClr val="tx1"/>
                </a:solidFill>
                <a:effectLst/>
                <a:latin typeface="Raleway-v4020 Regular"/>
                <a:ea typeface="ＭＳ Ｐゴシック" charset="0"/>
                <a:cs typeface="Arial" panose="020B0604020202020204" pitchFamily="34" charset="0"/>
              </a:rPr>
              <a:t>'. In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2.0, the HTTP test will automatically execute remotely whenever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is testing a remote node.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70579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www.inspec.io</a:t>
            </a:r>
            <a:r>
              <a:rPr lang="en-US" dirty="0"/>
              <a:t>/docs/reference/resources/service/</a:t>
            </a:r>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88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7630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570870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715876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69117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6538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0286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2365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92193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61813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11795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dsl_recipe.html#include-recipes</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40346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0335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6286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140731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38698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14310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7894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3863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Before we get started, I think it is important to take a moment to introduce ourselves to one another.</a:t>
            </a:r>
          </a:p>
          <a:p>
            <a:endParaRPr lang="en-US" baseline="0" dirty="0"/>
          </a:p>
          <a:p>
            <a:r>
              <a:rPr lang="en-US" baseline="0" dirty="0"/>
              <a:t>Instructor Note: Often times with larger, in-person groups I prefer to have the individuals perform this introduction one-on-one. Having people leave their seats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04334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08624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232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20403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03203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2502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199248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76709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346469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6638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114559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743541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55031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43470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526267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847286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848719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90359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437818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453597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20436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553581" y="2292126"/>
            <a:ext cx="12437057"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671638" y="7075507"/>
            <a:ext cx="12200944"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solidFill>
                  <a:srgbClr val="FFFFFF"/>
                </a:solidFill>
                <a:latin typeface="Courier New Bold" panose="02070309020205020404"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i="0">
                <a:latin typeface="Courier New Bold"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baseline="0">
                <a:latin typeface="Courier New Bold"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hyperlink" Target="http://localhost:8000/scans" TargetMode="External"/><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hyperlink" Target="http://localhost:8000/scans/ID"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yaml.or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hyperlink" Target="http://localhost:8000/scans"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hyperlink" Target="http://localhost:8000/scans/ID"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33B6F-7A7D-6145-92DC-4B548D6A2FEE}"/>
              </a:ext>
            </a:extLst>
          </p:cNvPr>
          <p:cNvSpPr>
            <a:spLocks noGrp="1"/>
          </p:cNvSpPr>
          <p:nvPr>
            <p:ph type="body" sz="quarter" idx="12"/>
          </p:nvPr>
        </p:nvSpPr>
        <p:spPr/>
        <p:txBody>
          <a:bodyPr anchor="ctr"/>
          <a:lstStyle/>
          <a:p>
            <a:pPr algn="ctr"/>
            <a:r>
              <a:rPr lang="en-US" sz="8000" dirty="0"/>
              <a:t>Running with Scissors</a:t>
            </a:r>
          </a:p>
        </p:txBody>
      </p:sp>
    </p:spTree>
    <p:extLst>
      <p:ext uri="{BB962C8B-B14F-4D97-AF65-F5344CB8AC3E}">
        <p14:creationId xmlns:p14="http://schemas.microsoft.com/office/powerpoint/2010/main" val="37319277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a:latin typeface="Raleway-v4020" pitchFamily="2" charset="77"/>
              </a:rPr>
              <a:t>Presented by ....</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4408566"/>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Second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7" y="7075507"/>
            <a:ext cx="13681251"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46374458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 Duplication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Both of these web services share a common interface even if the implementation differs. If a third implementation of the site were to appear you would find yourself repeating yourself again.</a:t>
            </a:r>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grpSp>
        <p:nvGrpSpPr>
          <p:cNvPr id="6" name="Group 5">
            <a:extLst>
              <a:ext uri="{FF2B5EF4-FFF2-40B4-BE49-F238E27FC236}">
                <a16:creationId xmlns:a16="http://schemas.microsoft.com/office/drawing/2014/main" id="{DCB853C0-161E-B74D-95F2-6FDA39106D6B}"/>
              </a:ext>
            </a:extLst>
          </p:cNvPr>
          <p:cNvGrpSpPr/>
          <p:nvPr/>
        </p:nvGrpSpPr>
        <p:grpSpPr>
          <a:xfrm>
            <a:off x="4274041" y="4546522"/>
            <a:ext cx="7740159" cy="3419435"/>
            <a:chOff x="5964199" y="4492497"/>
            <a:chExt cx="6356954" cy="2808365"/>
          </a:xfrm>
        </p:grpSpPr>
        <p:sp>
          <p:nvSpPr>
            <p:cNvPr id="22" name="Round Diagonal Corner Rectangle 21">
              <a:extLst>
                <a:ext uri="{FF2B5EF4-FFF2-40B4-BE49-F238E27FC236}">
                  <a16:creationId xmlns:a16="http://schemas.microsoft.com/office/drawing/2014/main" id="{051D2B72-D9A5-4F49-8418-113B35B3164F}"/>
                </a:ext>
              </a:extLst>
            </p:cNvPr>
            <p:cNvSpPr/>
            <p:nvPr/>
          </p:nvSpPr>
          <p:spPr bwMode="auto">
            <a:xfrm>
              <a:off x="5967828" y="6571281"/>
              <a:ext cx="6353325" cy="72958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23" name="TextBox 22">
              <a:extLst>
                <a:ext uri="{FF2B5EF4-FFF2-40B4-BE49-F238E27FC236}">
                  <a16:creationId xmlns:a16="http://schemas.microsoft.com/office/drawing/2014/main" id="{A6866E4F-8923-914C-B2AF-8C62E00E8971}"/>
                </a:ext>
              </a:extLst>
            </p:cNvPr>
            <p:cNvSpPr txBox="1"/>
            <p:nvPr/>
          </p:nvSpPr>
          <p:spPr bwMode="white">
            <a:xfrm>
              <a:off x="5964199" y="5885901"/>
              <a:ext cx="5470608"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Franklin Webber</a:t>
              </a:r>
            </a:p>
          </p:txBody>
        </p:sp>
        <p:pic>
          <p:nvPicPr>
            <p:cNvPr id="24" name="Picture 23">
              <a:extLst>
                <a:ext uri="{FF2B5EF4-FFF2-40B4-BE49-F238E27FC236}">
                  <a16:creationId xmlns:a16="http://schemas.microsoft.com/office/drawing/2014/main" id="{E471F727-7EE2-F14D-AF8B-F471B2E5EBD5}"/>
                </a:ext>
              </a:extLst>
            </p:cNvPr>
            <p:cNvPicPr>
              <a:picLocks noChangeAspect="1"/>
            </p:cNvPicPr>
            <p:nvPr/>
          </p:nvPicPr>
          <p:blipFill rotWithShape="1">
            <a:blip r:embed="rId7"/>
            <a:srcRect l="736" t="10437" r="58317"/>
            <a:stretch/>
          </p:blipFill>
          <p:spPr>
            <a:xfrm>
              <a:off x="9722121" y="4492497"/>
              <a:ext cx="2599032" cy="2808365"/>
            </a:xfrm>
            <a:prstGeom prst="rect">
              <a:avLst/>
            </a:prstGeom>
          </p:spPr>
        </p:pic>
      </p:grpSp>
    </p:spTree>
    <p:extLst>
      <p:ext uri="{BB962C8B-B14F-4D97-AF65-F5344CB8AC3E}">
        <p14:creationId xmlns:p14="http://schemas.microsoft.com/office/powerpoint/2010/main" val="1949314800"/>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2378552646"/>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Re-use with </a:t>
            </a:r>
            <a:r>
              <a:rPr lang="en-US" dirty="0" err="1"/>
              <a:t>InSpec</a:t>
            </a:r>
            <a:r>
              <a:rPr lang="en-US" dirty="0"/>
              <a:t> Profiles</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Initialize an </a:t>
            </a:r>
            <a:r>
              <a:rPr lang="en-US" dirty="0" err="1"/>
              <a:t>InSpec</a:t>
            </a:r>
            <a:r>
              <a:rPr lang="en-US" dirty="0"/>
              <a:t> profile</a:t>
            </a:r>
          </a:p>
          <a:p>
            <a:r>
              <a:rPr lang="en-US" dirty="0"/>
              <a:t>Populate the </a:t>
            </a:r>
            <a:r>
              <a:rPr lang="en-US" dirty="0" err="1"/>
              <a:t>InSpec</a:t>
            </a:r>
            <a:r>
              <a:rPr lang="en-US" dirty="0"/>
              <a:t> profile with your controls</a:t>
            </a:r>
          </a:p>
          <a:p>
            <a:r>
              <a:rPr lang="en-US" dirty="0"/>
              <a:t>Set framework specific controls </a:t>
            </a:r>
            <a:r>
              <a:rPr lang="en-US"/>
              <a:t>as conditional</a:t>
            </a:r>
            <a:endParaRPr lang="en-US" dirty="0"/>
          </a:p>
          <a:p>
            <a:endParaRPr lang="en-US" dirty="0"/>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Both web service cookbooks are verified by an </a:t>
            </a:r>
            <a:r>
              <a:rPr lang="en-US" dirty="0" err="1"/>
              <a:t>InSpec</a:t>
            </a:r>
            <a:r>
              <a:rPr lang="en-US"/>
              <a:t> profile </a:t>
            </a:r>
            <a:endParaRPr lang="en-US" dirty="0"/>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751637063"/>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460299528"/>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3"/>
              </a:rPr>
              <a:t>http://localhost:8000/scans</a:t>
            </a:r>
            <a:endParaRPr lang="en-US" dirty="0"/>
          </a:p>
          <a:p>
            <a:r>
              <a:rPr lang="en-US" dirty="0"/>
              <a:t>POST </a:t>
            </a:r>
            <a:r>
              <a:rPr lang="en-US" dirty="0">
                <a:hlinkClick r:id="rId3"/>
              </a:rPr>
              <a:t>http://localhost:8000/scans</a:t>
            </a:r>
            <a:r>
              <a:rPr lang="en-US" dirty="0"/>
              <a:t> with JSON payload</a:t>
            </a:r>
          </a:p>
          <a:p>
            <a:r>
              <a:rPr lang="en-US" dirty="0"/>
              <a:t>GET </a:t>
            </a:r>
            <a:r>
              <a:rPr lang="en-US" dirty="0">
                <a:hlinkClick r:id="rId4"/>
              </a:rPr>
              <a:t>http://localhost:8000/scans/ID</a:t>
            </a:r>
            <a:endParaRPr lang="en-US" dirty="0"/>
          </a:p>
          <a:p>
            <a:r>
              <a:rPr lang="en-US" dirty="0"/>
              <a:t>DELETE </a:t>
            </a:r>
            <a:r>
              <a:rPr lang="en-US" dirty="0">
                <a:hlinkClick r:id="rId4"/>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8788974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DD9FB0-A196-9546-9F3F-257011C134E7}"/>
              </a:ext>
            </a:extLst>
          </p:cNvPr>
          <p:cNvGrpSpPr/>
          <p:nvPr/>
        </p:nvGrpSpPr>
        <p:grpSpPr>
          <a:xfrm>
            <a:off x="1389939" y="363121"/>
            <a:ext cx="13476121" cy="1974678"/>
            <a:chOff x="1127314" y="5705581"/>
            <a:chExt cx="13476121" cy="1974678"/>
          </a:xfrm>
        </p:grpSpPr>
        <p:sp>
          <p:nvSpPr>
            <p:cNvPr id="31" name="Round Diagonal Corner Rectangle 30">
              <a:extLst>
                <a:ext uri="{FF2B5EF4-FFF2-40B4-BE49-F238E27FC236}">
                  <a16:creationId xmlns:a16="http://schemas.microsoft.com/office/drawing/2014/main" id="{09F31EC0-2B13-2D4E-8C65-B7FED3A0A5C1}"/>
                </a:ext>
              </a:extLst>
            </p:cNvPr>
            <p:cNvSpPr/>
            <p:nvPr/>
          </p:nvSpPr>
          <p:spPr bwMode="auto">
            <a:xfrm>
              <a:off x="1574800" y="6474102"/>
              <a:ext cx="13028635" cy="1206157"/>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 </a:t>
              </a:r>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running_with_scissors</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32" name="Picture 31">
              <a:extLst>
                <a:ext uri="{FF2B5EF4-FFF2-40B4-BE49-F238E27FC236}">
                  <a16:creationId xmlns:a16="http://schemas.microsoft.com/office/drawing/2014/main" id="{C8A9B82A-5DD4-6447-B56E-6E4FC5AC4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314" y="5705581"/>
              <a:ext cx="1556145" cy="1630023"/>
            </a:xfrm>
            <a:prstGeom prst="rect">
              <a:avLst/>
            </a:prstGeom>
            <a:effectLst/>
          </p:spPr>
        </p:pic>
      </p:grpSp>
      <p:grpSp>
        <p:nvGrpSpPr>
          <p:cNvPr id="8" name="Group 7">
            <a:extLst>
              <a:ext uri="{FF2B5EF4-FFF2-40B4-BE49-F238E27FC236}">
                <a16:creationId xmlns:a16="http://schemas.microsoft.com/office/drawing/2014/main" id="{9FBACAC8-A18F-E64C-9287-CD5B1B4BEE2F}"/>
              </a:ext>
            </a:extLst>
          </p:cNvPr>
          <p:cNvGrpSpPr/>
          <p:nvPr/>
        </p:nvGrpSpPr>
        <p:grpSpPr>
          <a:xfrm>
            <a:off x="9155571" y="5410384"/>
            <a:ext cx="6973429" cy="2120182"/>
            <a:chOff x="9092601" y="5839601"/>
            <a:chExt cx="6973429" cy="2120182"/>
          </a:xfrm>
        </p:grpSpPr>
        <p:sp>
          <p:nvSpPr>
            <p:cNvPr id="34" name="Round Diagonal Corner Rectangle 33">
              <a:extLst>
                <a:ext uri="{FF2B5EF4-FFF2-40B4-BE49-F238E27FC236}">
                  <a16:creationId xmlns:a16="http://schemas.microsoft.com/office/drawing/2014/main" id="{402E59FB-5F69-154F-AB66-60B9FB3DAC59}"/>
                </a:ext>
              </a:extLst>
            </p:cNvPr>
            <p:cNvSpPr/>
            <p:nvPr/>
          </p:nvSpPr>
          <p:spPr bwMode="auto">
            <a:xfrm>
              <a:off x="9092601" y="7135001"/>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ned</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35" name="TextBox 34">
              <a:extLst>
                <a:ext uri="{FF2B5EF4-FFF2-40B4-BE49-F238E27FC236}">
                  <a16:creationId xmlns:a16="http://schemas.microsoft.com/office/drawing/2014/main" id="{766626B4-4A9D-234A-B95C-A7876EC93D22}"/>
                </a:ext>
              </a:extLst>
            </p:cNvPr>
            <p:cNvSpPr txBox="1"/>
            <p:nvPr/>
          </p:nvSpPr>
          <p:spPr bwMode="white">
            <a:xfrm>
              <a:off x="9110661" y="6373001"/>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Ned Harris</a:t>
              </a:r>
            </a:p>
          </p:txBody>
        </p:sp>
        <p:pic>
          <p:nvPicPr>
            <p:cNvPr id="17" name="Picture 16">
              <a:extLst>
                <a:ext uri="{FF2B5EF4-FFF2-40B4-BE49-F238E27FC236}">
                  <a16:creationId xmlns:a16="http://schemas.microsoft.com/office/drawing/2014/main" id="{1AC60010-B8E1-094F-ABC5-CEDA25A59849}"/>
                </a:ext>
              </a:extLst>
            </p:cNvPr>
            <p:cNvPicPr>
              <a:picLocks noChangeAspect="1"/>
            </p:cNvPicPr>
            <p:nvPr/>
          </p:nvPicPr>
          <p:blipFill>
            <a:blip r:embed="rId4"/>
            <a:stretch>
              <a:fillRect/>
            </a:stretch>
          </p:blipFill>
          <p:spPr>
            <a:xfrm>
              <a:off x="12588346" y="5839601"/>
              <a:ext cx="2176272" cy="2120182"/>
            </a:xfrm>
            <a:prstGeom prst="rect">
              <a:avLst/>
            </a:prstGeom>
          </p:spPr>
        </p:pic>
      </p:grpSp>
      <p:grpSp>
        <p:nvGrpSpPr>
          <p:cNvPr id="3" name="Group 2">
            <a:extLst>
              <a:ext uri="{FF2B5EF4-FFF2-40B4-BE49-F238E27FC236}">
                <a16:creationId xmlns:a16="http://schemas.microsoft.com/office/drawing/2014/main" id="{9FA2B59C-15D2-A04F-B1E9-5CF0721F5709}"/>
              </a:ext>
            </a:extLst>
          </p:cNvPr>
          <p:cNvGrpSpPr/>
          <p:nvPr/>
        </p:nvGrpSpPr>
        <p:grpSpPr>
          <a:xfrm>
            <a:off x="1334690" y="2734657"/>
            <a:ext cx="5874882" cy="2211607"/>
            <a:chOff x="1286637" y="3052180"/>
            <a:chExt cx="5874882" cy="2211607"/>
          </a:xfrm>
        </p:grpSpPr>
        <p:sp>
          <p:nvSpPr>
            <p:cNvPr id="20" name="TextBox 19">
              <a:extLst>
                <a:ext uri="{FF2B5EF4-FFF2-40B4-BE49-F238E27FC236}">
                  <a16:creationId xmlns:a16="http://schemas.microsoft.com/office/drawing/2014/main" id="{73570A5C-20CD-5F49-ABFE-DECD84A413ED}"/>
                </a:ext>
              </a:extLst>
            </p:cNvPr>
            <p:cNvSpPr txBox="1"/>
            <p:nvPr/>
          </p:nvSpPr>
          <p:spPr bwMode="white">
            <a:xfrm>
              <a:off x="1286637" y="3670507"/>
              <a:ext cx="522317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Nick </a:t>
              </a:r>
              <a:r>
                <a:rPr lang="en-US" sz="3600" b="1" dirty="0" err="1">
                  <a:solidFill>
                    <a:schemeClr val="accent1"/>
                  </a:solidFill>
                  <a:latin typeface="Raleway-v4020" pitchFamily="2" charset="77"/>
                </a:rPr>
                <a:t>Rycar</a:t>
              </a:r>
              <a:endParaRPr lang="en-US" sz="3600" b="1" dirty="0">
                <a:solidFill>
                  <a:schemeClr val="accent1"/>
                </a:solidFill>
                <a:latin typeface="Raleway-v4020" pitchFamily="2" charset="77"/>
              </a:endParaRPr>
            </a:p>
          </p:txBody>
        </p:sp>
        <p:sp>
          <p:nvSpPr>
            <p:cNvPr id="37" name="Round Diagonal Corner Rectangle 36">
              <a:extLst>
                <a:ext uri="{FF2B5EF4-FFF2-40B4-BE49-F238E27FC236}">
                  <a16:creationId xmlns:a16="http://schemas.microsoft.com/office/drawing/2014/main" id="{CF2A69F5-88AD-5E4C-A03B-76367A342C11}"/>
                </a:ext>
              </a:extLst>
            </p:cNvPr>
            <p:cNvSpPr/>
            <p:nvPr/>
          </p:nvSpPr>
          <p:spPr bwMode="auto">
            <a:xfrm>
              <a:off x="1303375" y="4504576"/>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nrycar</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2" name="Picture 11">
              <a:extLst>
                <a:ext uri="{FF2B5EF4-FFF2-40B4-BE49-F238E27FC236}">
                  <a16:creationId xmlns:a16="http://schemas.microsoft.com/office/drawing/2014/main" id="{3A32B942-8129-5D43-874C-B124BDED876D}"/>
                </a:ext>
              </a:extLst>
            </p:cNvPr>
            <p:cNvPicPr>
              <a:picLocks noChangeAspect="1"/>
            </p:cNvPicPr>
            <p:nvPr/>
          </p:nvPicPr>
          <p:blipFill>
            <a:blip r:embed="rId5"/>
            <a:stretch>
              <a:fillRect/>
            </a:stretch>
          </p:blipFill>
          <p:spPr>
            <a:xfrm>
              <a:off x="4949912" y="3052180"/>
              <a:ext cx="2211607" cy="2211607"/>
            </a:xfrm>
            <a:prstGeom prst="rect">
              <a:avLst/>
            </a:prstGeom>
          </p:spPr>
        </p:pic>
      </p:grpSp>
      <p:grpSp>
        <p:nvGrpSpPr>
          <p:cNvPr id="5" name="Group 4">
            <a:extLst>
              <a:ext uri="{FF2B5EF4-FFF2-40B4-BE49-F238E27FC236}">
                <a16:creationId xmlns:a16="http://schemas.microsoft.com/office/drawing/2014/main" id="{BB296EF1-72F4-994C-9D07-72055B859DFD}"/>
              </a:ext>
            </a:extLst>
          </p:cNvPr>
          <p:cNvGrpSpPr/>
          <p:nvPr/>
        </p:nvGrpSpPr>
        <p:grpSpPr>
          <a:xfrm>
            <a:off x="1334690" y="5092590"/>
            <a:ext cx="5948934" cy="2400300"/>
            <a:chOff x="1271720" y="5373806"/>
            <a:chExt cx="5948934" cy="2400300"/>
          </a:xfrm>
        </p:grpSpPr>
        <p:sp>
          <p:nvSpPr>
            <p:cNvPr id="23" name="TextBox 22">
              <a:extLst>
                <a:ext uri="{FF2B5EF4-FFF2-40B4-BE49-F238E27FC236}">
                  <a16:creationId xmlns:a16="http://schemas.microsoft.com/office/drawing/2014/main" id="{E7716C1C-F605-D943-96C4-8447D8B74AB7}"/>
                </a:ext>
              </a:extLst>
            </p:cNvPr>
            <p:cNvSpPr txBox="1"/>
            <p:nvPr/>
          </p:nvSpPr>
          <p:spPr bwMode="white">
            <a:xfrm>
              <a:off x="1271720" y="6225000"/>
              <a:ext cx="5310272"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Damien O'Neal</a:t>
              </a:r>
            </a:p>
          </p:txBody>
        </p:sp>
        <p:sp>
          <p:nvSpPr>
            <p:cNvPr id="36" name="Round Diagonal Corner Rectangle 35">
              <a:extLst>
                <a:ext uri="{FF2B5EF4-FFF2-40B4-BE49-F238E27FC236}">
                  <a16:creationId xmlns:a16="http://schemas.microsoft.com/office/drawing/2014/main" id="{A99993D6-2BC3-0347-A033-55588F3A8CB9}"/>
                </a:ext>
              </a:extLst>
            </p:cNvPr>
            <p:cNvSpPr/>
            <p:nvPr/>
          </p:nvSpPr>
          <p:spPr bwMode="auto">
            <a:xfrm>
              <a:off x="1310898" y="7014895"/>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09728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@Damien</a:t>
              </a:r>
            </a:p>
          </p:txBody>
        </p:sp>
        <p:pic>
          <p:nvPicPr>
            <p:cNvPr id="15" name="Picture 14">
              <a:extLst>
                <a:ext uri="{FF2B5EF4-FFF2-40B4-BE49-F238E27FC236}">
                  <a16:creationId xmlns:a16="http://schemas.microsoft.com/office/drawing/2014/main" id="{D65ECF47-69CE-5742-BE3F-569FCBABDC48}"/>
                </a:ext>
              </a:extLst>
            </p:cNvPr>
            <p:cNvPicPr>
              <a:picLocks noChangeAspect="1"/>
            </p:cNvPicPr>
            <p:nvPr/>
          </p:nvPicPr>
          <p:blipFill rotWithShape="1">
            <a:blip r:embed="rId6"/>
            <a:srcRect l="20994" t="-313" r="1055" b="22363"/>
            <a:stretch/>
          </p:blipFill>
          <p:spPr>
            <a:xfrm>
              <a:off x="4921954" y="5373806"/>
              <a:ext cx="2298700" cy="2400300"/>
            </a:xfrm>
            <a:prstGeom prst="rect">
              <a:avLst/>
            </a:prstGeom>
          </p:spPr>
        </p:pic>
      </p:grpSp>
      <p:grpSp>
        <p:nvGrpSpPr>
          <p:cNvPr id="6" name="Group 5">
            <a:extLst>
              <a:ext uri="{FF2B5EF4-FFF2-40B4-BE49-F238E27FC236}">
                <a16:creationId xmlns:a16="http://schemas.microsoft.com/office/drawing/2014/main" id="{6FED85CB-FF79-4C4D-9A51-97B8539D8EE3}"/>
              </a:ext>
            </a:extLst>
          </p:cNvPr>
          <p:cNvGrpSpPr/>
          <p:nvPr/>
        </p:nvGrpSpPr>
        <p:grpSpPr>
          <a:xfrm>
            <a:off x="9155571" y="2884845"/>
            <a:ext cx="6973429" cy="2121408"/>
            <a:chOff x="9092601" y="3166061"/>
            <a:chExt cx="6973429" cy="2121408"/>
          </a:xfrm>
        </p:grpSpPr>
        <p:sp>
          <p:nvSpPr>
            <p:cNvPr id="26" name="TextBox 25">
              <a:extLst>
                <a:ext uri="{FF2B5EF4-FFF2-40B4-BE49-F238E27FC236}">
                  <a16:creationId xmlns:a16="http://schemas.microsoft.com/office/drawing/2014/main" id="{DF51AF34-45C1-1546-A7E0-EC0B5CB94BE0}"/>
                </a:ext>
              </a:extLst>
            </p:cNvPr>
            <p:cNvSpPr txBox="1"/>
            <p:nvPr/>
          </p:nvSpPr>
          <p:spPr bwMode="white">
            <a:xfrm>
              <a:off x="9110661" y="3634200"/>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Galen Emery</a:t>
              </a:r>
            </a:p>
          </p:txBody>
        </p:sp>
        <p:sp>
          <p:nvSpPr>
            <p:cNvPr id="38" name="Round Diagonal Corner Rectangle 37">
              <a:extLst>
                <a:ext uri="{FF2B5EF4-FFF2-40B4-BE49-F238E27FC236}">
                  <a16:creationId xmlns:a16="http://schemas.microsoft.com/office/drawing/2014/main" id="{4AFB2464-0A78-E044-9F74-DA09CC698FC5}"/>
                </a:ext>
              </a:extLst>
            </p:cNvPr>
            <p:cNvSpPr/>
            <p:nvPr/>
          </p:nvSpPr>
          <p:spPr bwMode="auto">
            <a:xfrm>
              <a:off x="9092601" y="4498162"/>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galen</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6" name="Picture 15">
              <a:extLst>
                <a:ext uri="{FF2B5EF4-FFF2-40B4-BE49-F238E27FC236}">
                  <a16:creationId xmlns:a16="http://schemas.microsoft.com/office/drawing/2014/main" id="{7DEC061A-392C-EA46-AD40-CA121FF5C98E}"/>
                </a:ext>
              </a:extLst>
            </p:cNvPr>
            <p:cNvPicPr>
              <a:picLocks noChangeAspect="1"/>
            </p:cNvPicPr>
            <p:nvPr/>
          </p:nvPicPr>
          <p:blipFill>
            <a:blip r:embed="rId7"/>
            <a:stretch>
              <a:fillRect/>
            </a:stretch>
          </p:blipFill>
          <p:spPr>
            <a:xfrm>
              <a:off x="12588346" y="3166061"/>
              <a:ext cx="2198673" cy="2121408"/>
            </a:xfrm>
            <a:prstGeom prst="rect">
              <a:avLst/>
            </a:prstGeom>
          </p:spPr>
        </p:pic>
      </p:grpSp>
    </p:spTree>
    <p:extLst>
      <p:ext uri="{BB962C8B-B14F-4D97-AF65-F5344CB8AC3E}">
        <p14:creationId xmlns:p14="http://schemas.microsoft.com/office/powerpoint/2010/main" val="1331448011"/>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Rust Application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rust</a:t>
            </a:r>
          </a:p>
          <a:p>
            <a:r>
              <a:rPr lang="en-US" dirty="0" err="1"/>
              <a:t>rustup</a:t>
            </a:r>
            <a:r>
              <a:rPr lang="en-US" dirty="0"/>
              <a:t> (nightly releases)</a:t>
            </a:r>
          </a:p>
          <a:p>
            <a:r>
              <a:rPr lang="en-US" dirty="0"/>
              <a:t>cargo</a:t>
            </a:r>
          </a:p>
          <a:p>
            <a:r>
              <a:rPr lang="en-US" dirty="0"/>
              <a:t>diesel-cli</a:t>
            </a:r>
          </a:p>
        </p:txBody>
      </p:sp>
    </p:spTree>
    <p:extLst>
      <p:ext uri="{BB962C8B-B14F-4D97-AF65-F5344CB8AC3E}">
        <p14:creationId xmlns:p14="http://schemas.microsoft.com/office/powerpoint/2010/main" val="1916456069"/>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094962682"/>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1667047384"/>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525982440"/>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Third Web Service</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Converge the cookbook</a:t>
            </a:r>
          </a:p>
          <a:p>
            <a:r>
              <a:rPr lang="en-US" dirty="0"/>
              <a:t>Write tests in the cookbook or in the profile</a:t>
            </a:r>
          </a:p>
          <a:p>
            <a:r>
              <a:rPr lang="en-US" dirty="0"/>
              <a:t>Execute the tests</a:t>
            </a:r>
          </a:p>
          <a:p>
            <a:endParaRPr lang="en-US" dirty="0"/>
          </a:p>
          <a:p>
            <a:r>
              <a:rPr lang="en-US" dirty="0"/>
              <a:t>Assist, Break it, Explore or Refactor</a:t>
            </a:r>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3473112"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143702965"/>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53386076"/>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519219"/>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842857242"/>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239101750"/>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0840238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Us Anything:</a:t>
            </a:r>
            <a:r>
              <a:rPr lang="en-US" sz="3600" dirty="0"/>
              <a:t> It is important that we answer your questions and set each other on the path to be able to find more answers.</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Scanning on Converge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Ensure that your tests work during development and in production.</a:t>
            </a:r>
          </a:p>
        </p:txBody>
      </p:sp>
    </p:spTree>
    <p:extLst>
      <p:ext uri="{BB962C8B-B14F-4D97-AF65-F5344CB8AC3E}">
        <p14:creationId xmlns:p14="http://schemas.microsoft.com/office/powerpoint/2010/main" val="2154734524"/>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63027298"/>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audit cookbook (and its attributes)</a:t>
            </a:r>
          </a:p>
          <a:p>
            <a:r>
              <a:rPr lang="en-US" dirty="0"/>
              <a:t>wrapper cookbook pattern</a:t>
            </a:r>
          </a:p>
          <a:p>
            <a:r>
              <a:rPr lang="en-US" dirty="0" err="1"/>
              <a:t>Chef.event_handler</a:t>
            </a:r>
            <a:r>
              <a:rPr lang="en-US" dirty="0"/>
              <a:t> (12.5)</a:t>
            </a:r>
          </a:p>
          <a:p>
            <a:r>
              <a:rPr lang="en-US" dirty="0" err="1"/>
              <a:t>chef_handler</a:t>
            </a:r>
            <a:r>
              <a:rPr lang="en-US" dirty="0"/>
              <a:t> (external cookbook or chef-client 14.0)</a:t>
            </a:r>
          </a:p>
          <a:p>
            <a:r>
              <a:rPr lang="en-US" dirty="0"/>
              <a:t>testing it with test kitchen</a:t>
            </a:r>
          </a:p>
          <a:p>
            <a:endParaRPr lang="en-US" dirty="0"/>
          </a:p>
        </p:txBody>
      </p:sp>
    </p:spTree>
    <p:extLst>
      <p:ext uri="{BB962C8B-B14F-4D97-AF65-F5344CB8AC3E}">
        <p14:creationId xmlns:p14="http://schemas.microsoft.com/office/powerpoint/2010/main" val="979217255"/>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D18C-B8AE-2D44-8478-9DE43CD35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120662-DE82-204B-8683-6671251C56EB}"/>
              </a:ext>
            </a:extLst>
          </p:cNvPr>
          <p:cNvSpPr>
            <a:spLocks noGrp="1"/>
          </p:cNvSpPr>
          <p:nvPr>
            <p:ph sz="quarter" idx="10"/>
          </p:nvPr>
        </p:nvSpPr>
        <p:spPr/>
        <p:txBody>
          <a:bodyPr/>
          <a:lstStyle/>
          <a:p>
            <a:r>
              <a:rPr lang="en-US" dirty="0"/>
              <a:t># @see https://</a:t>
            </a:r>
            <a:r>
              <a:rPr lang="en-US" dirty="0" err="1"/>
              <a:t>github.com</a:t>
            </a:r>
            <a:r>
              <a:rPr lang="en-US" dirty="0"/>
              <a:t>/chef-cookbooks/audit</a:t>
            </a:r>
          </a:p>
          <a:p>
            <a:endParaRPr lang="en-US" dirty="0"/>
          </a:p>
          <a:p>
            <a:r>
              <a:rPr lang="en-US" dirty="0" err="1"/>
              <a:t>node.default</a:t>
            </a:r>
            <a:r>
              <a:rPr lang="en-US" dirty="0"/>
              <a:t>['audit'] = {  'reporter' =&gt; '</a:t>
            </a:r>
            <a:r>
              <a:rPr lang="en-US" dirty="0" err="1"/>
              <a:t>json</a:t>
            </a:r>
            <a:r>
              <a:rPr lang="en-US" dirty="0"/>
              <a:t>-file',  'interval' =&gt; { 'enabled' =&gt; false },  'profiles' =&gt; [    # TODO: A profile that looks the one that they developed but on the web    # TODO: their profile zipped up and stored into the cookbook    {      "name" =&gt; "</a:t>
            </a:r>
            <a:r>
              <a:rPr lang="en-US" dirty="0" err="1"/>
              <a:t>linux</a:t>
            </a:r>
            <a:r>
              <a:rPr lang="en-US" dirty="0"/>
              <a:t>-baseline",      "supermarket" =&gt; "dev-sec/</a:t>
            </a:r>
            <a:r>
              <a:rPr lang="en-US" dirty="0" err="1"/>
              <a:t>linux</a:t>
            </a:r>
            <a:r>
              <a:rPr lang="en-US" dirty="0"/>
              <a:t>-baseline"    }  ]}</a:t>
            </a:r>
          </a:p>
        </p:txBody>
      </p:sp>
      <p:sp>
        <p:nvSpPr>
          <p:cNvPr id="4" name="Text Placeholder 3">
            <a:extLst>
              <a:ext uri="{FF2B5EF4-FFF2-40B4-BE49-F238E27FC236}">
                <a16:creationId xmlns:a16="http://schemas.microsoft.com/office/drawing/2014/main" id="{BB74AE22-6549-BC4C-A783-8629621AE1A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7AEA3B7-DD66-B647-BB70-8E2D623BE08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584F889-4C67-0141-AF8F-79BC323C8AB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3006791"/>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bash</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30019566"/>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a:t>
            </a:r>
            <a:r>
              <a:rPr lang="en-US" dirty="0" err="1"/>
              <a:t>shell_out</a:t>
            </a:r>
            <a:endParaRPr lang="en-US" dirty="0"/>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71410361"/>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ruby/chef</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4954358"/>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Adding a dependency on </a:t>
            </a:r>
            <a:r>
              <a:rPr lang="en-US" dirty="0" err="1"/>
              <a:t>chef_handler</a:t>
            </a:r>
            <a:endParaRPr lang="en-US" dirty="0"/>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name '</a:t>
            </a:r>
            <a:r>
              <a:rPr lang="en-US" dirty="0" err="1"/>
              <a:t>azrael'maintainer</a:t>
            </a:r>
            <a:r>
              <a:rPr lang="en-US" dirty="0"/>
              <a:t> 'The </a:t>
            </a:r>
            <a:r>
              <a:rPr lang="en-US" dirty="0" err="1"/>
              <a:t>Authors'maintainer_email</a:t>
            </a:r>
            <a:r>
              <a:rPr lang="en-US" dirty="0"/>
              <a:t> '</a:t>
            </a:r>
            <a:r>
              <a:rPr lang="en-US" dirty="0" err="1"/>
              <a:t>you@example.com'license</a:t>
            </a:r>
            <a:r>
              <a:rPr lang="en-US" dirty="0"/>
              <a:t> 'All Rights </a:t>
            </a:r>
            <a:r>
              <a:rPr lang="en-US" dirty="0" err="1"/>
              <a:t>Reserved'description</a:t>
            </a:r>
            <a:r>
              <a:rPr lang="en-US" dirty="0"/>
              <a:t> 'Installs/Configures </a:t>
            </a:r>
            <a:r>
              <a:rPr lang="en-US" dirty="0" err="1"/>
              <a:t>azrael'long_description</a:t>
            </a:r>
            <a:r>
              <a:rPr lang="en-US" dirty="0"/>
              <a:t> 'Installs/Configures </a:t>
            </a:r>
            <a:r>
              <a:rPr lang="en-US" dirty="0" err="1"/>
              <a:t>azrael'version</a:t>
            </a:r>
            <a:r>
              <a:rPr lang="en-US" dirty="0"/>
              <a:t> '0.1.0'chef_version '&gt;= 12.14' if </a:t>
            </a:r>
            <a:r>
              <a:rPr lang="en-US" dirty="0" err="1"/>
              <a:t>respond_to</a:t>
            </a:r>
            <a:r>
              <a:rPr lang="en-US" dirty="0"/>
              <a:t>?(:</a:t>
            </a:r>
            <a:r>
              <a:rPr lang="en-US" dirty="0" err="1"/>
              <a:t>chef_version</a:t>
            </a:r>
            <a:r>
              <a:rPr lang="en-US" dirty="0"/>
              <a:t>)depends '</a:t>
            </a:r>
            <a:r>
              <a:rPr lang="en-US" dirty="0" err="1"/>
              <a:t>audit'depends</a:t>
            </a:r>
            <a:r>
              <a:rPr lang="en-US" dirty="0"/>
              <a:t> '</a:t>
            </a:r>
            <a:r>
              <a:rPr lang="en-US" dirty="0" err="1"/>
              <a:t>chef_handler</a:t>
            </a:r>
            <a:r>
              <a:rPr lang="en-US" dirty="0"/>
              <a:t>'</a:t>
            </a:r>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r>
              <a:rPr lang="en-US" dirty="0" err="1"/>
              <a:t>metadata.rb</a:t>
            </a:r>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0292690"/>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Using the </a:t>
            </a:r>
            <a:r>
              <a:rPr lang="en-US" dirty="0" err="1"/>
              <a:t>chef_handler</a:t>
            </a:r>
            <a:r>
              <a:rPr lang="en-US" dirty="0"/>
              <a:t> resource</a:t>
            </a:r>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resource_chef_handler.html</a:t>
            </a:r>
            <a:endParaRPr lang="en-US" dirty="0"/>
          </a:p>
          <a:p>
            <a:endParaRPr lang="en-US" dirty="0"/>
          </a:p>
          <a:p>
            <a:r>
              <a:rPr lang="en-US" dirty="0" err="1"/>
              <a:t>chef_handler</a:t>
            </a:r>
            <a:r>
              <a:rPr lang="en-US" dirty="0"/>
              <a:t> 'Azrael::Handler::</a:t>
            </a:r>
            <a:r>
              <a:rPr lang="en-US" dirty="0" err="1"/>
              <a:t>UploadFile</a:t>
            </a:r>
            <a:r>
              <a:rPr lang="en-US" dirty="0"/>
              <a:t>' do  source "#{Chef::</a:t>
            </a:r>
            <a:r>
              <a:rPr lang="en-US" dirty="0" err="1"/>
              <a:t>Config</a:t>
            </a:r>
            <a:r>
              <a:rPr lang="en-US" dirty="0"/>
              <a:t>[:</a:t>
            </a:r>
            <a:r>
              <a:rPr lang="en-US" dirty="0" err="1"/>
              <a:t>cookbook_path</a:t>
            </a:r>
            <a:r>
              <a:rPr lang="en-US" dirty="0"/>
              <a:t>]}/#{</a:t>
            </a:r>
            <a:r>
              <a:rPr lang="en-US" dirty="0" err="1"/>
              <a:t>cookbook_name</a:t>
            </a:r>
            <a:r>
              <a:rPr lang="en-US" dirty="0"/>
              <a:t>}/files/default/</a:t>
            </a:r>
            <a:r>
              <a:rPr lang="en-US" dirty="0" err="1"/>
              <a:t>upload_handler.rb</a:t>
            </a:r>
            <a:r>
              <a:rPr lang="en-US" dirty="0"/>
              <a:t>"  arguments [ server: 'http://localhost:8000' ]  supports report: true, exception: true  action :</a:t>
            </a:r>
            <a:r>
              <a:rPr lang="en-US" dirty="0" err="1"/>
              <a:t>enableend</a:t>
            </a:r>
            <a:endParaRPr lang="en-US" dirty="0"/>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1985030"/>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63D5-F599-0D44-8D46-CA88AE881203}"/>
              </a:ext>
            </a:extLst>
          </p:cNvPr>
          <p:cNvSpPr>
            <a:spLocks noGrp="1"/>
          </p:cNvSpPr>
          <p:nvPr>
            <p:ph type="title"/>
          </p:nvPr>
        </p:nvSpPr>
        <p:spPr/>
        <p:txBody>
          <a:bodyPr/>
          <a:lstStyle/>
          <a:p>
            <a:r>
              <a:rPr lang="en-US" dirty="0"/>
              <a:t>Adding to the cookbook </a:t>
            </a:r>
            <a:r>
              <a:rPr lang="en-US" dirty="0" err="1"/>
              <a:t>Berksfile</a:t>
            </a:r>
            <a:endParaRPr lang="en-US" dirty="0"/>
          </a:p>
        </p:txBody>
      </p:sp>
      <p:sp>
        <p:nvSpPr>
          <p:cNvPr id="3" name="Content Placeholder 2">
            <a:extLst>
              <a:ext uri="{FF2B5EF4-FFF2-40B4-BE49-F238E27FC236}">
                <a16:creationId xmlns:a16="http://schemas.microsoft.com/office/drawing/2014/main" id="{DB9593AA-57F3-C94B-BFFE-6676C9347449}"/>
              </a:ext>
            </a:extLst>
          </p:cNvPr>
          <p:cNvSpPr>
            <a:spLocks noGrp="1"/>
          </p:cNvSpPr>
          <p:nvPr>
            <p:ph sz="quarter" idx="10"/>
          </p:nvPr>
        </p:nvSpPr>
        <p:spPr/>
        <p:txBody>
          <a:bodyPr/>
          <a:lstStyle/>
          <a:p>
            <a:r>
              <a:rPr lang="en-US" dirty="0"/>
              <a:t># </a:t>
            </a:r>
            <a:r>
              <a:rPr lang="en-US" dirty="0" err="1"/>
              <a:t>frozen_string_literal</a:t>
            </a:r>
            <a:r>
              <a:rPr lang="en-US" dirty="0"/>
              <a:t>: </a:t>
            </a:r>
            <a:r>
              <a:rPr lang="en-US" dirty="0" err="1"/>
              <a:t>truesource</a:t>
            </a:r>
            <a:r>
              <a:rPr lang="en-US" dirty="0"/>
              <a:t> 'https://</a:t>
            </a:r>
            <a:r>
              <a:rPr lang="en-US" dirty="0" err="1"/>
              <a:t>supermarket.chef.io'metadatacookbook</a:t>
            </a:r>
            <a:r>
              <a:rPr lang="en-US" dirty="0"/>
              <a:t> '</a:t>
            </a:r>
            <a:r>
              <a:rPr lang="en-US" dirty="0" err="1"/>
              <a:t>azrael</a:t>
            </a:r>
            <a:r>
              <a:rPr lang="en-US" dirty="0"/>
              <a:t>', path: '../</a:t>
            </a:r>
            <a:r>
              <a:rPr lang="en-US" dirty="0" err="1"/>
              <a:t>azrael</a:t>
            </a:r>
            <a:r>
              <a:rPr lang="en-US" dirty="0"/>
              <a:t>'</a:t>
            </a:r>
          </a:p>
        </p:txBody>
      </p:sp>
      <p:sp>
        <p:nvSpPr>
          <p:cNvPr id="4" name="Text Placeholder 3">
            <a:extLst>
              <a:ext uri="{FF2B5EF4-FFF2-40B4-BE49-F238E27FC236}">
                <a16:creationId xmlns:a16="http://schemas.microsoft.com/office/drawing/2014/main" id="{846F8250-45B3-424B-AFE1-A5B95FC1315B}"/>
              </a:ext>
            </a:extLst>
          </p:cNvPr>
          <p:cNvSpPr>
            <a:spLocks noGrp="1"/>
          </p:cNvSpPr>
          <p:nvPr>
            <p:ph type="body" sz="quarter" idx="11"/>
          </p:nvPr>
        </p:nvSpPr>
        <p:spPr/>
        <p:txBody>
          <a:bodyPr/>
          <a:lstStyle/>
          <a:p>
            <a:r>
              <a:rPr lang="en-US" dirty="0" err="1"/>
              <a:t>Berksfile</a:t>
            </a:r>
            <a:endParaRPr lang="en-US" dirty="0"/>
          </a:p>
        </p:txBody>
      </p:sp>
      <p:sp>
        <p:nvSpPr>
          <p:cNvPr id="5" name="Text Placeholder 4">
            <a:extLst>
              <a:ext uri="{FF2B5EF4-FFF2-40B4-BE49-F238E27FC236}">
                <a16:creationId xmlns:a16="http://schemas.microsoft.com/office/drawing/2014/main" id="{D651E9A3-1733-E046-922C-C359742760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A6ED660-D5C1-4F4A-9F69-3341ADDA86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28869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Tree>
    <p:extLst>
      <p:ext uri="{BB962C8B-B14F-4D97-AF65-F5344CB8AC3E}">
        <p14:creationId xmlns:p14="http://schemas.microsoft.com/office/powerpoint/2010/main" val="3470821037"/>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492-1D56-524C-8E1E-661E6CC29647}"/>
              </a:ext>
            </a:extLst>
          </p:cNvPr>
          <p:cNvSpPr>
            <a:spLocks noGrp="1"/>
          </p:cNvSpPr>
          <p:nvPr>
            <p:ph type="title"/>
          </p:nvPr>
        </p:nvSpPr>
        <p:spPr/>
        <p:txBody>
          <a:bodyPr/>
          <a:lstStyle/>
          <a:p>
            <a:r>
              <a:rPr lang="en-US" dirty="0"/>
              <a:t>Adding a new test suite</a:t>
            </a:r>
          </a:p>
        </p:txBody>
      </p:sp>
      <p:sp>
        <p:nvSpPr>
          <p:cNvPr id="3" name="Content Placeholder 2">
            <a:extLst>
              <a:ext uri="{FF2B5EF4-FFF2-40B4-BE49-F238E27FC236}">
                <a16:creationId xmlns:a16="http://schemas.microsoft.com/office/drawing/2014/main" id="{965EB03D-4BF5-5D4C-BAEE-FD888BF714C5}"/>
              </a:ext>
            </a:extLst>
          </p:cNvPr>
          <p:cNvSpPr>
            <a:spLocks noGrp="1"/>
          </p:cNvSpPr>
          <p:nvPr>
            <p:ph sz="quarter" idx="10"/>
          </p:nvPr>
        </p:nvSpPr>
        <p:spPr/>
        <p:txBody>
          <a:bodyPr/>
          <a:lstStyle/>
          <a:p>
            <a:r>
              <a:rPr lang="en-US" dirty="0"/>
              <a:t>suites:  - name: default    </a:t>
            </a:r>
            <a:r>
              <a:rPr lang="en-US" dirty="0" err="1"/>
              <a:t>run_list</a:t>
            </a:r>
            <a:r>
              <a:rPr lang="en-US" dirty="0"/>
              <a:t>:      - recipe[</a:t>
            </a:r>
            <a:r>
              <a:rPr lang="en-US" dirty="0" err="1"/>
              <a:t>node_service</a:t>
            </a:r>
            <a:r>
              <a:rPr lang="en-US" dirty="0"/>
              <a:t>::default]    verifier:      </a:t>
            </a:r>
            <a:r>
              <a:rPr lang="en-US" dirty="0" err="1"/>
              <a:t>inspec_tests</a:t>
            </a:r>
            <a:r>
              <a:rPr lang="en-US" dirty="0"/>
              <a:t>:        - ../../</a:t>
            </a:r>
            <a:r>
              <a:rPr lang="en-US" dirty="0" err="1"/>
              <a:t>web_service</a:t>
            </a:r>
            <a:r>
              <a:rPr lang="en-US" dirty="0"/>
              <a:t>    attributes:  - name: scan    </a:t>
            </a:r>
            <a:r>
              <a:rPr lang="en-US" dirty="0" err="1"/>
              <a:t>run_list</a:t>
            </a:r>
            <a:r>
              <a:rPr lang="en-US" dirty="0"/>
              <a:t>:      - recipe[</a:t>
            </a:r>
            <a:r>
              <a:rPr lang="en-US" dirty="0" err="1"/>
              <a:t>node_service</a:t>
            </a:r>
            <a:r>
              <a:rPr lang="en-US" dirty="0"/>
              <a:t>::default]      - recipe[</a:t>
            </a:r>
            <a:r>
              <a:rPr lang="en-US" dirty="0" err="1"/>
              <a:t>azrael</a:t>
            </a:r>
            <a:r>
              <a:rPr lang="en-US" dirty="0"/>
              <a:t>::default]    verifier:      </a:t>
            </a:r>
            <a:r>
              <a:rPr lang="en-US" dirty="0" err="1"/>
              <a:t>inspec_tests</a:t>
            </a:r>
            <a:r>
              <a:rPr lang="en-US" dirty="0"/>
              <a:t>:        - test/integration/default    attributes:</a:t>
            </a:r>
          </a:p>
        </p:txBody>
      </p:sp>
      <p:sp>
        <p:nvSpPr>
          <p:cNvPr id="4" name="Text Placeholder 3">
            <a:extLst>
              <a:ext uri="{FF2B5EF4-FFF2-40B4-BE49-F238E27FC236}">
                <a16:creationId xmlns:a16="http://schemas.microsoft.com/office/drawing/2014/main" id="{1C529DDA-B629-F64F-951B-06FFDE37C813}"/>
              </a:ext>
            </a:extLst>
          </p:cNvPr>
          <p:cNvSpPr>
            <a:spLocks noGrp="1"/>
          </p:cNvSpPr>
          <p:nvPr>
            <p:ph type="body" sz="quarter" idx="11"/>
          </p:nvPr>
        </p:nvSpPr>
        <p:spPr/>
        <p:txBody>
          <a:bodyPr/>
          <a:lstStyle/>
          <a:p>
            <a:r>
              <a:rPr lang="en-US" dirty="0"/>
              <a:t>.</a:t>
            </a:r>
            <a:r>
              <a:rPr lang="en-US" dirty="0" err="1"/>
              <a:t>kitchen.yml</a:t>
            </a:r>
            <a:endParaRPr lang="en-US" dirty="0"/>
          </a:p>
        </p:txBody>
      </p:sp>
      <p:sp>
        <p:nvSpPr>
          <p:cNvPr id="5" name="Text Placeholder 4">
            <a:extLst>
              <a:ext uri="{FF2B5EF4-FFF2-40B4-BE49-F238E27FC236}">
                <a16:creationId xmlns:a16="http://schemas.microsoft.com/office/drawing/2014/main" id="{0742E06F-4EEB-6249-9980-B6296C713CF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122224-ECA7-9D43-810A-5696FFA31FA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70971227"/>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209-3B30-5C43-9F40-13171368A2EC}"/>
              </a:ext>
            </a:extLst>
          </p:cNvPr>
          <p:cNvSpPr>
            <a:spLocks noGrp="1"/>
          </p:cNvSpPr>
          <p:nvPr>
            <p:ph type="title"/>
          </p:nvPr>
        </p:nvSpPr>
        <p:spPr/>
        <p:txBody>
          <a:bodyPr/>
          <a:lstStyle/>
          <a:p>
            <a:r>
              <a:rPr lang="en-US" dirty="0"/>
              <a:t>Test the upload / results</a:t>
            </a:r>
          </a:p>
        </p:txBody>
      </p:sp>
      <p:sp>
        <p:nvSpPr>
          <p:cNvPr id="3" name="Content Placeholder 2">
            <a:extLst>
              <a:ext uri="{FF2B5EF4-FFF2-40B4-BE49-F238E27FC236}">
                <a16:creationId xmlns:a16="http://schemas.microsoft.com/office/drawing/2014/main" id="{61E48DDE-80AB-D24B-837A-55AD327EF33B}"/>
              </a:ext>
            </a:extLst>
          </p:cNvPr>
          <p:cNvSpPr>
            <a:spLocks noGrp="1"/>
          </p:cNvSpPr>
          <p:nvPr>
            <p:ph sz="quarter" idx="10"/>
          </p:nvPr>
        </p:nvSpPr>
        <p:spPr/>
        <p:txBody>
          <a:bodyPr>
            <a:normAutofit lnSpcReduction="10000"/>
          </a:bodyPr>
          <a:lstStyle/>
          <a:p>
            <a:r>
              <a:rPr lang="en-US" dirty="0"/>
              <a:t># encoding: utf-8# REFERENCE# https://</a:t>
            </a:r>
            <a:r>
              <a:rPr lang="en-US" dirty="0" err="1"/>
              <a:t>inspec.io</a:t>
            </a:r>
            <a:r>
              <a:rPr lang="en-US" dirty="0"/>
              <a:t>/docs/reference/resources/command# https://</a:t>
            </a:r>
            <a:r>
              <a:rPr lang="en-US" dirty="0" err="1"/>
              <a:t>inspec.io</a:t>
            </a:r>
            <a:r>
              <a:rPr lang="en-US" dirty="0"/>
              <a:t>/docs/reference/resources/host# https://</a:t>
            </a:r>
            <a:r>
              <a:rPr lang="en-US" dirty="0" err="1"/>
              <a:t>inspec.io</a:t>
            </a:r>
            <a:r>
              <a:rPr lang="en-US" dirty="0"/>
              <a:t>/docs/reference/resources/port# https://</a:t>
            </a:r>
            <a:r>
              <a:rPr lang="en-US" dirty="0" err="1"/>
              <a:t>inspec.io</a:t>
            </a:r>
            <a:r>
              <a:rPr lang="en-US" dirty="0"/>
              <a:t>/docs/reference/resources/service# https://</a:t>
            </a:r>
            <a:r>
              <a:rPr lang="en-US" dirty="0" err="1"/>
              <a:t>inspec.io</a:t>
            </a:r>
            <a:r>
              <a:rPr lang="en-US" dirty="0"/>
              <a:t>/docs/reference/resources/file/describe file('/upload-</a:t>
            </a:r>
            <a:r>
              <a:rPr lang="en-US" dirty="0" err="1"/>
              <a:t>response.txt</a:t>
            </a:r>
            <a:r>
              <a:rPr lang="en-US" dirty="0"/>
              <a:t>') do  it { should exist }  its('content') { </a:t>
            </a:r>
            <a:r>
              <a:rPr lang="en-US" dirty="0" err="1"/>
              <a:t>should_not</a:t>
            </a:r>
            <a:r>
              <a:rPr lang="en-US" dirty="0"/>
              <a:t> match /FAILED TO CONTACT http:\/\/localhost:8000/ }end# https://</a:t>
            </a:r>
            <a:r>
              <a:rPr lang="en-US" dirty="0" err="1"/>
              <a:t>inspec.io</a:t>
            </a:r>
            <a:r>
              <a:rPr lang="en-US" dirty="0"/>
              <a:t>/docs/reference/resources/http/describe </a:t>
            </a:r>
            <a:r>
              <a:rPr lang="en-US" dirty="0" err="1"/>
              <a:t>json</a:t>
            </a:r>
            <a:r>
              <a:rPr lang="en-US" dirty="0"/>
              <a:t>(command: 'curl http://localhost:8000/scans') do  its('count') { should &gt; 1 }  its(['last']) { should </a:t>
            </a:r>
            <a:r>
              <a:rPr lang="en-US" dirty="0" err="1"/>
              <a:t>cmp</a:t>
            </a:r>
            <a:r>
              <a:rPr lang="en-US" dirty="0"/>
              <a:t> '1.42.3' }  its(['</a:t>
            </a:r>
            <a:r>
              <a:rPr lang="en-US" dirty="0" err="1"/>
              <a:t>last','data</a:t>
            </a:r>
            <a:r>
              <a:rPr lang="en-US" dirty="0"/>
              <a:t>']) { should </a:t>
            </a:r>
            <a:r>
              <a:rPr lang="en-US" dirty="0" err="1"/>
              <a:t>cmp</a:t>
            </a:r>
            <a:r>
              <a:rPr lang="en-US" dirty="0"/>
              <a:t> '1.42.3' }  its(['</a:t>
            </a:r>
            <a:r>
              <a:rPr lang="en-US" dirty="0" err="1"/>
              <a:t>last','data','version</a:t>
            </a:r>
            <a:r>
              <a:rPr lang="en-US" dirty="0"/>
              <a:t>']) { should </a:t>
            </a:r>
            <a:r>
              <a:rPr lang="en-US" dirty="0" err="1"/>
              <a:t>cmp</a:t>
            </a:r>
            <a:r>
              <a:rPr lang="en-US" dirty="0"/>
              <a:t> '1.42.3' }end</a:t>
            </a:r>
          </a:p>
        </p:txBody>
      </p:sp>
      <p:sp>
        <p:nvSpPr>
          <p:cNvPr id="4" name="Text Placeholder 3">
            <a:extLst>
              <a:ext uri="{FF2B5EF4-FFF2-40B4-BE49-F238E27FC236}">
                <a16:creationId xmlns:a16="http://schemas.microsoft.com/office/drawing/2014/main" id="{0E3BDBE6-17C1-4C49-9B9E-DAE50490FE9C}"/>
              </a:ext>
            </a:extLst>
          </p:cNvPr>
          <p:cNvSpPr>
            <a:spLocks noGrp="1"/>
          </p:cNvSpPr>
          <p:nvPr>
            <p:ph type="body" sz="quarter" idx="11"/>
          </p:nvPr>
        </p:nvSpPr>
        <p:spPr/>
        <p:txBody>
          <a:bodyPr/>
          <a:lstStyle/>
          <a:p>
            <a:r>
              <a:rPr lang="en-US" dirty="0"/>
              <a:t>cookbooks/COOKBOOK/test/integration/scan/</a:t>
            </a:r>
            <a:r>
              <a:rPr lang="en-US" dirty="0" err="1"/>
              <a:t>default_test.rb</a:t>
            </a:r>
            <a:endParaRPr lang="en-US" dirty="0"/>
          </a:p>
        </p:txBody>
      </p:sp>
      <p:sp>
        <p:nvSpPr>
          <p:cNvPr id="5" name="Text Placeholder 4">
            <a:extLst>
              <a:ext uri="{FF2B5EF4-FFF2-40B4-BE49-F238E27FC236}">
                <a16:creationId xmlns:a16="http://schemas.microsoft.com/office/drawing/2014/main" id="{0D03AD08-4BA5-AA47-96A8-4A9D4C812F4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D7BD227-EA6C-DA4B-B436-BB4C4BE257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2721870"/>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957448135"/>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Audit Cookbook</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Add a dependency on the cookbook</a:t>
            </a:r>
          </a:p>
          <a:p>
            <a:r>
              <a:rPr lang="en-US" dirty="0"/>
              <a:t>Add a new test suite that installs the service and scans</a:t>
            </a:r>
          </a:p>
          <a:p>
            <a:r>
              <a:rPr lang="en-US" dirty="0"/>
              <a:t>Define the attributes within the wrapper recipe</a:t>
            </a:r>
          </a:p>
          <a:p>
            <a:r>
              <a:rPr lang="en-US" dirty="0"/>
              <a:t>Use </a:t>
            </a:r>
            <a:r>
              <a:rPr lang="en-US" dirty="0" err="1"/>
              <a:t>Chef.event_handler</a:t>
            </a:r>
            <a:r>
              <a:rPr lang="en-US" dirty="0"/>
              <a:t> or </a:t>
            </a:r>
            <a:r>
              <a:rPr lang="en-US" dirty="0" err="1"/>
              <a:t>chef_handler</a:t>
            </a:r>
            <a:endParaRPr lang="en-US" dirty="0"/>
          </a:p>
          <a:p>
            <a:r>
              <a:rPr lang="en-US" dirty="0"/>
              <a:t>Test that the scan completed and uploaded</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scan completes successfully and is verified by a test</a:t>
            </a:r>
          </a:p>
        </p:txBody>
      </p:sp>
    </p:spTree>
    <p:extLst>
      <p:ext uri="{BB962C8B-B14F-4D97-AF65-F5344CB8AC3E}">
        <p14:creationId xmlns:p14="http://schemas.microsoft.com/office/powerpoint/2010/main" val="2048907839"/>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796974601"/>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063229"/>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061066983"/>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045164030"/>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946604526"/>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Patterns</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In all of the web services we identified a pattern:</a:t>
            </a:r>
          </a:p>
          <a:p>
            <a:endParaRPr lang="en-US" dirty="0"/>
          </a:p>
          <a:p>
            <a:r>
              <a:rPr lang="en-US" dirty="0"/>
              <a:t>* Install the framework</a:t>
            </a:r>
          </a:p>
          <a:p>
            <a:r>
              <a:rPr lang="en-US" dirty="0"/>
              <a:t>* Copy the source</a:t>
            </a:r>
          </a:p>
          <a:p>
            <a:r>
              <a:rPr lang="en-US" dirty="0"/>
              <a:t>* Install dependencies</a:t>
            </a:r>
          </a:p>
          <a:p>
            <a:r>
              <a:rPr lang="en-US" dirty="0"/>
              <a:t>* Migrate the database</a:t>
            </a:r>
          </a:p>
          <a:p>
            <a:r>
              <a:rPr lang="en-US" dirty="0"/>
              <a:t>* Create / Start a service</a:t>
            </a:r>
          </a:p>
        </p:txBody>
      </p:sp>
    </p:spTree>
    <p:extLst>
      <p:ext uri="{BB962C8B-B14F-4D97-AF65-F5344CB8AC3E}">
        <p14:creationId xmlns:p14="http://schemas.microsoft.com/office/powerpoint/2010/main" val="87061532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 9:00 -  9:50 – Introductions and Code Review</a:t>
            </a:r>
          </a:p>
          <a:p>
            <a:r>
              <a:rPr lang="en-US" sz="3600" b="1" dirty="0">
                <a:latin typeface="Courier New Bold" panose="02070309020205020404" pitchFamily="49" charset="0"/>
                <a:ea typeface="Courier New" charset="0"/>
                <a:cs typeface="Courier New" charset="0"/>
              </a:rPr>
              <a:t>10:00 - 10:50 – First Web Service</a:t>
            </a:r>
          </a:p>
          <a:p>
            <a:r>
              <a:rPr lang="en-US" sz="3600" b="1" dirty="0">
                <a:latin typeface="Courier New Bold" panose="02070309020205020404" pitchFamily="49" charset="0"/>
                <a:ea typeface="Courier New" charset="0"/>
                <a:cs typeface="Courier New" charset="0"/>
              </a:rPr>
              <a:t>11:00 - 11:50 – Second Web Service</a:t>
            </a:r>
          </a:p>
          <a:p>
            <a:r>
              <a:rPr lang="en-US" sz="3600" b="1" dirty="0">
                <a:latin typeface="Courier New Bold" panose="02070309020205020404" pitchFamily="49" charset="0"/>
                <a:ea typeface="Courier New" charset="0"/>
                <a:cs typeface="Courier New" charset="0"/>
              </a:rPr>
              <a:t>12:00 - 13:00 – LUNCH</a:t>
            </a:r>
          </a:p>
        </p:txBody>
      </p:sp>
    </p:spTree>
    <p:extLst>
      <p:ext uri="{BB962C8B-B14F-4D97-AF65-F5344CB8AC3E}">
        <p14:creationId xmlns:p14="http://schemas.microsoft.com/office/powerpoint/2010/main" val="2511362023"/>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40731626"/>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Generate a habitat plan</a:t>
            </a:r>
          </a:p>
          <a:p>
            <a:r>
              <a:rPr lang="en-US" dirty="0"/>
              <a:t>Habitat scaffolding</a:t>
            </a:r>
          </a:p>
          <a:p>
            <a:r>
              <a:rPr lang="en-US" dirty="0"/>
              <a:t>Habitat Studio</a:t>
            </a:r>
          </a:p>
          <a:p>
            <a:r>
              <a:rPr lang="en-US" dirty="0"/>
              <a:t>Build, Run, Export</a:t>
            </a:r>
          </a:p>
          <a:p>
            <a:r>
              <a:rPr lang="en-US" dirty="0" err="1"/>
              <a:t>InSpec</a:t>
            </a:r>
            <a:r>
              <a:rPr lang="en-US" dirty="0"/>
              <a:t> Profiles testing Habitat</a:t>
            </a:r>
          </a:p>
        </p:txBody>
      </p:sp>
    </p:spTree>
    <p:extLst>
      <p:ext uri="{BB962C8B-B14F-4D97-AF65-F5344CB8AC3E}">
        <p14:creationId xmlns:p14="http://schemas.microsoft.com/office/powerpoint/2010/main" val="4267583196"/>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28574278"/>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 Web Service in Habitat</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Generate a habitat plan and modify it as necessary</a:t>
            </a:r>
          </a:p>
          <a:p>
            <a:r>
              <a:rPr lang="en-US" dirty="0"/>
              <a:t>Enter the Habitat studio, build, run and export</a:t>
            </a:r>
          </a:p>
          <a:p>
            <a:r>
              <a:rPr lang="en-US" dirty="0"/>
              <a:t>Generate a Habitat artifact for the Service</a:t>
            </a:r>
          </a:p>
          <a:p>
            <a:r>
              <a:rPr lang="en-US" dirty="0"/>
              <a:t>Run the service artifact and the profile artifact</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Habitat supervisor is running the service artifact and profile artifact.</a:t>
            </a:r>
          </a:p>
        </p:txBody>
      </p:sp>
    </p:spTree>
    <p:extLst>
      <p:ext uri="{BB962C8B-B14F-4D97-AF65-F5344CB8AC3E}">
        <p14:creationId xmlns:p14="http://schemas.microsoft.com/office/powerpoint/2010/main" val="390112359"/>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843900448"/>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9335172"/>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798980601"/>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513833386"/>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9EEBE-52B3-E342-89C0-D1CFFECF367E}"/>
              </a:ext>
            </a:extLst>
          </p:cNvPr>
          <p:cNvSpPr>
            <a:spLocks noGrp="1"/>
          </p:cNvSpPr>
          <p:nvPr>
            <p:ph type="ctrTitle"/>
          </p:nvPr>
        </p:nvSpPr>
        <p:spPr/>
        <p:txBody>
          <a:bodyPr/>
          <a:lstStyle/>
          <a:p>
            <a:r>
              <a:rPr lang="en-US" dirty="0"/>
              <a:t>Summary / Wrap-Up</a:t>
            </a:r>
          </a:p>
        </p:txBody>
      </p:sp>
      <p:sp>
        <p:nvSpPr>
          <p:cNvPr id="5" name="Text Placeholder 4">
            <a:extLst>
              <a:ext uri="{FF2B5EF4-FFF2-40B4-BE49-F238E27FC236}">
                <a16:creationId xmlns:a16="http://schemas.microsoft.com/office/drawing/2014/main" id="{42291BF4-31ED-B34E-A5F6-A2B631934E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3391961"/>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Chef</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629874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12:00 - 13:00 – LUNCH</a:t>
            </a:r>
          </a:p>
          <a:p>
            <a:r>
              <a:rPr lang="en-US" sz="3600" b="1" dirty="0">
                <a:latin typeface="Courier New Bold" panose="02070309020205020404" pitchFamily="49" charset="0"/>
                <a:ea typeface="Courier New" charset="0"/>
                <a:cs typeface="Courier New" charset="0"/>
              </a:rPr>
              <a:t>13:00 - 13:50 – Re-use with </a:t>
            </a:r>
            <a:r>
              <a:rPr lang="en-US" sz="3600" b="1" dirty="0" err="1">
                <a:latin typeface="Courier New Bold" panose="02070309020205020404" pitchFamily="49" charset="0"/>
                <a:ea typeface="Courier New" charset="0"/>
                <a:cs typeface="Courier New" charset="0"/>
              </a:rPr>
              <a:t>InSpec</a:t>
            </a:r>
            <a:r>
              <a:rPr lang="en-US" sz="3600" b="1" dirty="0">
                <a:latin typeface="Courier New Bold" panose="02070309020205020404" pitchFamily="49" charset="0"/>
                <a:ea typeface="Courier New" charset="0"/>
                <a:cs typeface="Courier New" charset="0"/>
              </a:rPr>
              <a:t> Profiles</a:t>
            </a:r>
          </a:p>
          <a:p>
            <a:r>
              <a:rPr lang="en-US" sz="3600" b="1" dirty="0">
                <a:latin typeface="Courier New Bold" panose="02070309020205020404" pitchFamily="49" charset="0"/>
                <a:ea typeface="Courier New" charset="0"/>
                <a:cs typeface="Courier New" charset="0"/>
              </a:rPr>
              <a:t>14:00 - 14:50 – Third Web Service</a:t>
            </a:r>
          </a:p>
          <a:p>
            <a:r>
              <a:rPr lang="en-US" sz="3600" b="1" dirty="0">
                <a:latin typeface="Courier New Bold" panose="02070309020205020404" pitchFamily="49" charset="0"/>
                <a:ea typeface="Courier New" charset="0"/>
                <a:cs typeface="Courier New" charset="0"/>
              </a:rPr>
              <a:t>15:00 - 15:50 – Audit Cookbook</a:t>
            </a:r>
          </a:p>
          <a:p>
            <a:r>
              <a:rPr lang="en-US" sz="3600" b="1" dirty="0">
                <a:latin typeface="Courier New Bold" panose="02070309020205020404" pitchFamily="49" charset="0"/>
                <a:ea typeface="Courier New" charset="0"/>
                <a:cs typeface="Courier New" charset="0"/>
              </a:rPr>
              <a:t>16:00 - 16:30 – A Web Service in Habitat</a:t>
            </a:r>
          </a:p>
          <a:p>
            <a:r>
              <a:rPr lang="en-US" sz="3600" b="1" dirty="0">
                <a:latin typeface="Courier New Bold" panose="02070309020205020404" pitchFamily="49" charset="0"/>
                <a:ea typeface="Courier New" charset="0"/>
                <a:cs typeface="Courier New" charset="0"/>
              </a:rPr>
              <a:t>16:30 - 16:50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a:t>
            </a:r>
            <a:r>
              <a:rPr lang="en-US" dirty="0" err="1"/>
              <a:t>InSpec</a:t>
            </a:r>
            <a:endParaRPr lang="en-US" dirty="0"/>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5568917"/>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Habitat</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43152681"/>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Conference Schedule</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8289799"/>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Schedule Suggestion</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14279159"/>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Learn Chef Rally Booth</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164039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and Concepts </a:t>
            </a:r>
            <a:r>
              <a:rPr lang="en-US" b="1" dirty="0">
                <a:solidFill>
                  <a:schemeClr val="bg1">
                    <a:lumMod val="50000"/>
                  </a:schemeClr>
                </a:solidFill>
              </a:rPr>
              <a:t>(15 minutes)</a:t>
            </a:r>
          </a:p>
          <a:p>
            <a:pPr lvl="1"/>
            <a:r>
              <a:rPr lang="en-US" sz="2000" dirty="0"/>
              <a:t>	Outline the challenge that you are about to face and define success criteria</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11" name="TextBox 10">
            <a:extLst>
              <a:ext uri="{FF2B5EF4-FFF2-40B4-BE49-F238E27FC236}">
                <a16:creationId xmlns:a16="http://schemas.microsoft.com/office/drawing/2014/main" id="{179F703E-8C4E-DD48-8BE0-997F9EC492E0}"/>
              </a:ext>
            </a:extLst>
          </p:cNvPr>
          <p:cNvSpPr txBox="1"/>
          <p:nvPr/>
        </p:nvSpPr>
        <p:spPr bwMode="white">
          <a:xfrm>
            <a:off x="1230741" y="1567543"/>
            <a:ext cx="3955056" cy="6074229"/>
          </a:xfrm>
          <a:prstGeom prst="rect">
            <a:avLst/>
          </a:prstGeom>
          <a:blipFill dpi="0" rotWithShape="1">
            <a:blip r:embed="rId3"/>
            <a:srcRect/>
            <a:tile tx="4064000" ty="0" sx="100000" sy="100000" flip="none" algn="tl"/>
          </a:blipFill>
        </p:spPr>
        <p:txBody>
          <a:bodyPr vert="horz" wrap="square" lIns="91440" tIns="91440" rIns="91440" bIns="91440" rtlCol="0">
            <a:normAutofit/>
          </a:bodyPr>
          <a:lstStyle/>
          <a:p>
            <a:pPr algn="ctr"/>
            <a:endParaRPr lang="en-US" sz="4800" b="1" dirty="0">
              <a:solidFill>
                <a:schemeClr val="bg1"/>
              </a:solidFill>
              <a:latin typeface="Raleway-v4020" pitchFamily="2" charset="77"/>
            </a:endParaRPr>
          </a:p>
        </p:txBody>
      </p:sp>
      <p:sp>
        <p:nvSpPr>
          <p:cNvPr id="14" name="TextBox 13">
            <a:extLst>
              <a:ext uri="{FF2B5EF4-FFF2-40B4-BE49-F238E27FC236}">
                <a16:creationId xmlns:a16="http://schemas.microsoft.com/office/drawing/2014/main" id="{431DE7BF-DFEE-4344-B30A-BEC45CC99C17}"/>
              </a:ext>
            </a:extLst>
          </p:cNvPr>
          <p:cNvSpPr txBox="1"/>
          <p:nvPr/>
        </p:nvSpPr>
        <p:spPr bwMode="white">
          <a:xfrm>
            <a:off x="5890876" y="1573051"/>
            <a:ext cx="3955056" cy="6068721"/>
          </a:xfrm>
          <a:prstGeom prst="rect">
            <a:avLst/>
          </a:prstGeom>
          <a:blipFill dpi="0" rotWithShape="1">
            <a:blip r:embed="rId4"/>
            <a:srcRect/>
            <a:tile tx="5715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5" name="TextBox 14">
            <a:extLst>
              <a:ext uri="{FF2B5EF4-FFF2-40B4-BE49-F238E27FC236}">
                <a16:creationId xmlns:a16="http://schemas.microsoft.com/office/drawing/2014/main" id="{F9401837-A8FA-DA4C-A5D4-D551CDF926AD}"/>
              </a:ext>
            </a:extLst>
          </p:cNvPr>
          <p:cNvSpPr txBox="1"/>
          <p:nvPr/>
        </p:nvSpPr>
        <p:spPr bwMode="white">
          <a:xfrm>
            <a:off x="10596951" y="1567543"/>
            <a:ext cx="3955056" cy="6074229"/>
          </a:xfrm>
          <a:prstGeom prst="rect">
            <a:avLst/>
          </a:prstGeom>
          <a:blipFill dpi="0" rotWithShape="1">
            <a:blip r:embed="rId5"/>
            <a:srcRect/>
            <a:tile tx="5080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6" name="Rectangle 15">
            <a:extLst>
              <a:ext uri="{FF2B5EF4-FFF2-40B4-BE49-F238E27FC236}">
                <a16:creationId xmlns:a16="http://schemas.microsoft.com/office/drawing/2014/main" id="{35827ACD-C720-4647-AA81-612654069EF5}"/>
              </a:ext>
            </a:extLst>
          </p:cNvPr>
          <p:cNvSpPr/>
          <p:nvPr/>
        </p:nvSpPr>
        <p:spPr bwMode="auto">
          <a:xfrm>
            <a:off x="123074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BREAK</a:t>
            </a:r>
          </a:p>
          <a:p>
            <a:pPr algn="ctr" defTabSz="914099"/>
            <a:r>
              <a:rPr lang="en-US" sz="4800" b="1" dirty="0">
                <a:gradFill>
                  <a:gsLst>
                    <a:gs pos="0">
                      <a:srgbClr val="FFFFFF"/>
                    </a:gs>
                    <a:gs pos="100000">
                      <a:srgbClr val="FFFFFF"/>
                    </a:gs>
                  </a:gsLst>
                  <a:lin ang="5400000" scaled="0"/>
                </a:gradFill>
                <a:latin typeface="Raleway-v4020" pitchFamily="2" charset="77"/>
              </a:rPr>
              <a:t>IT</a:t>
            </a:r>
          </a:p>
        </p:txBody>
      </p:sp>
      <p:sp>
        <p:nvSpPr>
          <p:cNvPr id="17" name="Rectangle 16">
            <a:extLst>
              <a:ext uri="{FF2B5EF4-FFF2-40B4-BE49-F238E27FC236}">
                <a16:creationId xmlns:a16="http://schemas.microsoft.com/office/drawing/2014/main" id="{8D035EFB-C9A6-BF4E-8828-B3A8E5A45380}"/>
              </a:ext>
            </a:extLst>
          </p:cNvPr>
          <p:cNvSpPr/>
          <p:nvPr/>
        </p:nvSpPr>
        <p:spPr bwMode="auto">
          <a:xfrm>
            <a:off x="5890876"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ANOTHER PATH</a:t>
            </a:r>
          </a:p>
        </p:txBody>
      </p:sp>
      <p:sp>
        <p:nvSpPr>
          <p:cNvPr id="18" name="Rectangle 17">
            <a:extLst>
              <a:ext uri="{FF2B5EF4-FFF2-40B4-BE49-F238E27FC236}">
                <a16:creationId xmlns:a16="http://schemas.microsoft.com/office/drawing/2014/main" id="{953F8E8B-38A5-8B47-A233-4F6612C65844}"/>
              </a:ext>
            </a:extLst>
          </p:cNvPr>
          <p:cNvSpPr/>
          <p:nvPr/>
        </p:nvSpPr>
        <p:spPr bwMode="auto">
          <a:xfrm>
            <a:off x="1059695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HELP OTHERS</a:t>
            </a:r>
          </a:p>
        </p:txBody>
      </p:sp>
    </p:spTree>
    <p:extLst>
      <p:ext uri="{BB962C8B-B14F-4D97-AF65-F5344CB8AC3E}">
        <p14:creationId xmlns:p14="http://schemas.microsoft.com/office/powerpoint/2010/main" val="228240977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b="1" dirty="0"/>
              <a:t>user: </a:t>
            </a:r>
            <a:r>
              <a:rPr lang="en-US" dirty="0"/>
              <a:t>chef</a:t>
            </a:r>
          </a:p>
          <a:p>
            <a:r>
              <a:rPr lang="en-US" b="1" dirty="0"/>
              <a:t>password: </a:t>
            </a:r>
            <a:r>
              <a:rPr lang="en-US" dirty="0"/>
              <a:t>Cod3Can!</a:t>
            </a:r>
          </a:p>
          <a:p>
            <a:endParaRPr lang="en-US" b="1" dirty="0"/>
          </a:p>
          <a:p>
            <a:endParaRPr lang="en-US" b="1" dirty="0"/>
          </a:p>
          <a:p>
            <a:r>
              <a:rPr lang="en-US" b="1" dirty="0"/>
              <a:t>Workstations:</a:t>
            </a:r>
          </a:p>
          <a:p>
            <a:endParaRPr lang="en-US" dirty="0"/>
          </a:p>
          <a:p>
            <a:r>
              <a:rPr lang="en-US" dirty="0"/>
              <a:t>https://</a:t>
            </a:r>
            <a:r>
              <a:rPr lang="en-US" dirty="0" err="1"/>
              <a:t>goo.gl</a:t>
            </a:r>
            <a:r>
              <a:rPr lang="en-US" dirty="0"/>
              <a:t>/nmp2pV</a:t>
            </a:r>
          </a:p>
        </p:txBody>
      </p:sp>
      <p:sp>
        <p:nvSpPr>
          <p:cNvPr id="3" name="Content Placeholder 2"/>
          <p:cNvSpPr>
            <a:spLocks noGrp="1"/>
          </p:cNvSpPr>
          <p:nvPr>
            <p:ph sz="quarter" idx="12"/>
          </p:nvPr>
        </p:nvSpPr>
        <p:spPr/>
        <p:txBody>
          <a:bodyPr/>
          <a:lstStyle/>
          <a:p>
            <a:r>
              <a:rPr lang="en-US" b="1" dirty="0"/>
              <a:t>System Requirements:</a:t>
            </a:r>
          </a:p>
          <a:p>
            <a:endParaRPr lang="en-US" dirty="0"/>
          </a:p>
          <a:p>
            <a:r>
              <a:rPr lang="en-US" dirty="0"/>
              <a:t>* Chef Development Kit (2.5.3)</a:t>
            </a:r>
          </a:p>
          <a:p>
            <a:r>
              <a:rPr lang="en-US" dirty="0"/>
              <a:t>* Docker (18.03.1-ce)</a:t>
            </a:r>
          </a:p>
          <a:p>
            <a:r>
              <a:rPr lang="en-US" dirty="0"/>
              <a:t>* kitchen-</a:t>
            </a:r>
            <a:r>
              <a:rPr lang="en-US" dirty="0" err="1"/>
              <a:t>dokken</a:t>
            </a:r>
            <a:r>
              <a:rPr lang="en-US" dirty="0"/>
              <a:t> (2.6.7)</a:t>
            </a:r>
          </a:p>
          <a:p>
            <a:endParaRPr lang="en-US" dirty="0"/>
          </a:p>
          <a:p>
            <a:r>
              <a:rPr lang="en-US" b="1" dirty="0"/>
              <a:t>Clone/download: </a:t>
            </a:r>
          </a:p>
          <a:p>
            <a:endParaRPr lang="en-US" b="1" dirty="0"/>
          </a:p>
          <a:p>
            <a:r>
              <a:rPr lang="en-US" dirty="0"/>
              <a:t>https://</a:t>
            </a:r>
            <a:r>
              <a:rPr lang="en-US" dirty="0" err="1"/>
              <a:t>github.com</a:t>
            </a:r>
            <a:r>
              <a:rPr lang="en-US" dirty="0"/>
              <a:t>/chef-training/</a:t>
            </a:r>
            <a:r>
              <a:rPr lang="en-US" dirty="0" err="1"/>
              <a:t>running_with_scissors</a:t>
            </a:r>
            <a:endParaRPr lang="en-US" dirty="0"/>
          </a:p>
          <a:p>
            <a:endParaRPr lang="en-US" dirty="0"/>
          </a:p>
          <a:p>
            <a:endParaRPr lang="en-US" dirty="0"/>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E7D16-A5B6-C44F-A393-942C967AA78E}"/>
              </a:ext>
            </a:extLst>
          </p:cNvPr>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cookbooks/</a:t>
            </a:r>
            <a:r>
              <a:rPr lang="en-US" dirty="0" err="1">
                <a:latin typeface="Courier New" panose="02070309020205020404" pitchFamily="49" charset="0"/>
                <a:cs typeface="Courier New" panose="02070309020205020404" pitchFamily="49" charset="0"/>
              </a:rPr>
              <a:t>ruby_service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files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specter.zip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recipes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templates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service.erb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stop.sh.erb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p:txBody>
      </p:sp>
      <p:sp>
        <p:nvSpPr>
          <p:cNvPr id="3" name="Text Placeholder 2">
            <a:extLst>
              <a:ext uri="{FF2B5EF4-FFF2-40B4-BE49-F238E27FC236}">
                <a16:creationId xmlns:a16="http://schemas.microsoft.com/office/drawing/2014/main" id="{2E6D2700-7B8D-6742-8B0A-51448CC653A1}"/>
              </a:ext>
            </a:extLst>
          </p:cNvPr>
          <p:cNvSpPr>
            <a:spLocks noGrp="1"/>
          </p:cNvSpPr>
          <p:nvPr>
            <p:ph type="body" sz="quarter" idx="11"/>
          </p:nvPr>
        </p:nvSpPr>
        <p:spPr/>
        <p:txBody>
          <a:bodyPr/>
          <a:lstStyle/>
          <a:p>
            <a:r>
              <a:rPr lang="en-US" b="0" dirty="0"/>
              <a:t>&gt; tree cookbooks/</a:t>
            </a:r>
            <a:r>
              <a:rPr lang="en-US" b="0" dirty="0" err="1"/>
              <a:t>ruby_service</a:t>
            </a:r>
            <a:endParaRPr lang="en-US" b="0" dirty="0"/>
          </a:p>
        </p:txBody>
      </p:sp>
      <p:sp>
        <p:nvSpPr>
          <p:cNvPr id="5" name="Title 4">
            <a:extLst>
              <a:ext uri="{FF2B5EF4-FFF2-40B4-BE49-F238E27FC236}">
                <a16:creationId xmlns:a16="http://schemas.microsoft.com/office/drawing/2014/main" id="{29705DA0-EB2B-3E4A-ACD6-70CF3FEF1B80}"/>
              </a:ext>
            </a:extLst>
          </p:cNvPr>
          <p:cNvSpPr>
            <a:spLocks noGrp="1"/>
          </p:cNvSpPr>
          <p:nvPr>
            <p:ph type="title"/>
          </p:nvPr>
        </p:nvSpPr>
        <p:spPr/>
        <p:txBody>
          <a:bodyPr/>
          <a:lstStyle/>
          <a:p>
            <a:r>
              <a:rPr lang="en-US" dirty="0"/>
              <a:t>Viewing the Contents of the </a:t>
            </a:r>
            <a:r>
              <a:rPr lang="en-US" dirty="0" err="1"/>
              <a:t>ruby_service</a:t>
            </a:r>
            <a:endParaRPr lang="en-US" dirty="0"/>
          </a:p>
        </p:txBody>
      </p:sp>
    </p:spTree>
    <p:extLst>
      <p:ext uri="{BB962C8B-B14F-4D97-AF65-F5344CB8AC3E}">
        <p14:creationId xmlns:p14="http://schemas.microsoft.com/office/powerpoint/2010/main" val="335050155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'database migration'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'rake migrate'</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70000" lnSpcReduction="20000"/>
          </a:bodyPr>
          <a:lstStyle/>
          <a:p>
            <a:r>
              <a:rPr lang="en-US" sz="2400" dirty="0"/>
              <a:t>template '/</a:t>
            </a:r>
            <a:r>
              <a:rPr lang="en-US" sz="2400" dirty="0" err="1"/>
              <a:t>etc</a:t>
            </a:r>
            <a:r>
              <a:rPr lang="en-US" sz="2400" dirty="0"/>
              <a:t>/</a:t>
            </a:r>
            <a:r>
              <a:rPr lang="en-US" sz="2400" dirty="0" err="1"/>
              <a:t>systemd</a:t>
            </a:r>
            <a:r>
              <a:rPr lang="en-US" sz="2400" dirty="0"/>
              <a:t>/system/</a:t>
            </a:r>
            <a:r>
              <a:rPr lang="en-US" sz="2400" dirty="0" err="1"/>
              <a:t>specter.service</a:t>
            </a:r>
            <a:r>
              <a:rPr lang="en-US" sz="2400" dirty="0"/>
              <a:t>' do</a:t>
            </a:r>
          </a:p>
          <a:p>
            <a:r>
              <a:rPr lang="en-US" sz="2400" dirty="0"/>
              <a:t>  source '</a:t>
            </a:r>
            <a:r>
              <a:rPr lang="en-US" sz="2400" dirty="0" err="1"/>
              <a:t>service.erb</a:t>
            </a:r>
            <a:r>
              <a:rPr lang="en-US" sz="2400" dirty="0"/>
              <a:t>'</a:t>
            </a:r>
          </a:p>
          <a:p>
            <a:r>
              <a:rPr lang="en-US" sz="2400" dirty="0"/>
              <a:t>  variables({ </a:t>
            </a:r>
            <a:r>
              <a:rPr lang="en-US" sz="2400" dirty="0" err="1"/>
              <a:t>service_name</a:t>
            </a:r>
            <a:r>
              <a:rPr lang="en-US" sz="2400" dirty="0"/>
              <a:t>: 'specter', </a:t>
            </a:r>
            <a:r>
              <a:rPr lang="en-US" sz="2400" dirty="0" err="1"/>
              <a:t>working_directory</a:t>
            </a:r>
            <a:r>
              <a:rPr lang="en-US" sz="2400" dirty="0"/>
              <a:t>: '/</a:t>
            </a:r>
            <a:r>
              <a:rPr lang="en-US" sz="2400" dirty="0" err="1"/>
              <a:t>srv</a:t>
            </a:r>
            <a:r>
              <a:rPr lang="en-US" sz="2400" dirty="0"/>
              <a:t>/specter' })</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start.sh</a:t>
            </a:r>
            <a:r>
              <a:rPr lang="en-US" sz="2400" dirty="0"/>
              <a:t>' do</a:t>
            </a:r>
          </a:p>
          <a:p>
            <a:r>
              <a:rPr lang="en-US" sz="2400" dirty="0"/>
              <a:t>  source '</a:t>
            </a:r>
            <a:r>
              <a:rPr lang="en-US" sz="2400" dirty="0" err="1"/>
              <a:t>start.sh.erb</a:t>
            </a:r>
            <a:r>
              <a:rPr lang="en-US" sz="2400" dirty="0"/>
              <a:t>'</a:t>
            </a:r>
          </a:p>
          <a:p>
            <a:r>
              <a:rPr lang="en-US" sz="2400" dirty="0"/>
              <a:t>  mode '0774'</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stop.sh</a:t>
            </a:r>
            <a:r>
              <a:rPr lang="en-US" sz="2400" dirty="0"/>
              <a:t>' do</a:t>
            </a:r>
          </a:p>
          <a:p>
            <a:r>
              <a:rPr lang="en-US" sz="2400" dirty="0"/>
              <a:t>  source '</a:t>
            </a:r>
            <a:r>
              <a:rPr lang="en-US" sz="2400" dirty="0" err="1"/>
              <a:t>stop.sh.erb</a:t>
            </a:r>
            <a:r>
              <a:rPr lang="en-US" sz="2400" dirty="0"/>
              <a:t>'</a:t>
            </a:r>
          </a:p>
          <a:p>
            <a:r>
              <a:rPr lang="en-US" sz="2400" dirty="0"/>
              <a:t>  mode '0774'</a:t>
            </a:r>
          </a:p>
          <a:p>
            <a:r>
              <a:rPr lang="en-US" sz="2400" dirty="0"/>
              <a:t>end</a:t>
            </a:r>
          </a:p>
          <a:p>
            <a:endParaRPr lang="en-US" sz="2400" dirty="0"/>
          </a:p>
          <a:p>
            <a:r>
              <a:rPr lang="en-US" sz="2400" dirty="0"/>
              <a:t>service 'specter' do</a:t>
            </a:r>
          </a:p>
          <a:p>
            <a:r>
              <a:rPr lang="en-US" sz="2400" dirty="0"/>
              <a:t>  action :start</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68579135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values are being repeated?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would you test in this recipe?</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326-D4B8-9E43-9E4D-325170E0F4A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AA5D9BF-5B10-F94C-830E-D5075E36C5BD}"/>
              </a:ext>
            </a:extLst>
          </p:cNvPr>
          <p:cNvSpPr>
            <a:spLocks noGrp="1"/>
          </p:cNvSpPr>
          <p:nvPr>
            <p:ph type="body" sz="quarter" idx="12"/>
          </p:nvPr>
        </p:nvSpPr>
        <p:spPr>
          <a:xfrm>
            <a:off x="650040" y="1856198"/>
            <a:ext cx="14898624" cy="5794668"/>
          </a:xfrm>
        </p:spPr>
        <p:txBody>
          <a:bodyPr/>
          <a:lstStyle/>
          <a:p>
            <a:r>
              <a:rPr lang="en-US" dirty="0"/>
              <a:t>...You will build a cookbook in a test-driven approach with </a:t>
            </a:r>
            <a:r>
              <a:rPr lang="en-US" dirty="0" err="1"/>
              <a:t>InSpec</a:t>
            </a:r>
            <a:r>
              <a:rPr lang="en-US" dirty="0"/>
              <a:t>, extract the </a:t>
            </a:r>
            <a:r>
              <a:rPr lang="en-US" dirty="0" err="1"/>
              <a:t>InSpec</a:t>
            </a:r>
            <a:r>
              <a:rPr lang="en-US" dirty="0"/>
              <a:t> tests/controls into a </a:t>
            </a:r>
            <a:r>
              <a:rPr lang="en-US" dirty="0" err="1"/>
              <a:t>InSpec</a:t>
            </a:r>
            <a:r>
              <a:rPr lang="en-US" dirty="0"/>
              <a:t> profile, use the </a:t>
            </a:r>
            <a:r>
              <a:rPr lang="en-US" dirty="0" err="1"/>
              <a:t>InSpec</a:t>
            </a:r>
            <a:r>
              <a:rPr lang="en-US" dirty="0"/>
              <a:t> profile to test another cookbook, use the </a:t>
            </a:r>
            <a:r>
              <a:rPr lang="en-US" dirty="0" err="1"/>
              <a:t>InSpec</a:t>
            </a:r>
            <a:r>
              <a:rPr lang="en-US" dirty="0"/>
              <a:t> profile to scan non-nodes (agent-less), and finally use the </a:t>
            </a:r>
            <a:r>
              <a:rPr lang="en-US" dirty="0" err="1"/>
              <a:t>InSpec</a:t>
            </a:r>
            <a:r>
              <a:rPr lang="en-US" dirty="0"/>
              <a:t> profile with the Chef Audit cookbook to run on nodes (chef-client agent). </a:t>
            </a:r>
          </a:p>
        </p:txBody>
      </p:sp>
    </p:spTree>
    <p:extLst>
      <p:ext uri="{BB962C8B-B14F-4D97-AF65-F5344CB8AC3E}">
        <p14:creationId xmlns:p14="http://schemas.microsoft.com/office/powerpoint/2010/main" val="37969413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Chef Resources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594267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Notifications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194664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Guards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4071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D6B8-55A2-E94B-9072-789FCD087CB7}"/>
              </a:ext>
            </a:extLst>
          </p:cNvPr>
          <p:cNvSpPr>
            <a:spLocks noGrp="1"/>
          </p:cNvSpPr>
          <p:nvPr>
            <p:ph type="ctrTitle"/>
          </p:nvPr>
        </p:nvSpPr>
        <p:spPr/>
        <p:txBody>
          <a:bodyPr>
            <a:normAutofit fontScale="90000"/>
          </a:bodyPr>
          <a:lstStyle/>
          <a:p>
            <a:r>
              <a:rPr lang="en-US" dirty="0"/>
              <a:t>Don't Repeat Yourself (DRY)</a:t>
            </a:r>
          </a:p>
        </p:txBody>
      </p:sp>
      <p:sp>
        <p:nvSpPr>
          <p:cNvPr id="3" name="Subtitle 2">
            <a:extLst>
              <a:ext uri="{FF2B5EF4-FFF2-40B4-BE49-F238E27FC236}">
                <a16:creationId xmlns:a16="http://schemas.microsoft.com/office/drawing/2014/main" id="{B3D3BA36-E115-7C42-AE6F-5489D0CD6381}"/>
              </a:ext>
            </a:extLst>
          </p:cNvPr>
          <p:cNvSpPr>
            <a:spLocks noGrp="1"/>
          </p:cNvSpPr>
          <p:nvPr>
            <p:ph type="subTitle" idx="1"/>
          </p:nvPr>
        </p:nvSpPr>
        <p:spPr/>
        <p:txBody>
          <a:bodyPr/>
          <a:lstStyle/>
          <a:p>
            <a:r>
              <a:rPr lang="en-US" dirty="0"/>
              <a:t>The DRY principle is stated as "Every piece of knowledge must have a single, unambiguous, authoritative representation within a system"</a:t>
            </a:r>
          </a:p>
          <a:p>
            <a:pPr algn="r"/>
            <a:r>
              <a:rPr lang="en-US" dirty="0"/>
              <a:t>~Wikipedia</a:t>
            </a:r>
          </a:p>
        </p:txBody>
      </p:sp>
    </p:spTree>
    <p:extLst>
      <p:ext uri="{BB962C8B-B14F-4D97-AF65-F5344CB8AC3E}">
        <p14:creationId xmlns:p14="http://schemas.microsoft.com/office/powerpoint/2010/main" val="111376066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A1C8-891A-2543-BE54-337AC370F55F}"/>
              </a:ext>
            </a:extLst>
          </p:cNvPr>
          <p:cNvSpPr>
            <a:spLocks noGrp="1"/>
          </p:cNvSpPr>
          <p:nvPr>
            <p:ph type="title"/>
          </p:nvPr>
        </p:nvSpPr>
        <p:spPr/>
        <p:txBody>
          <a:bodyPr/>
          <a:lstStyle/>
          <a:p>
            <a:r>
              <a:rPr lang="en-US" dirty="0"/>
              <a:t>Repetition within a Recipe</a:t>
            </a:r>
          </a:p>
        </p:txBody>
      </p:sp>
      <p:sp>
        <p:nvSpPr>
          <p:cNvPr id="3" name="Content Placeholder 2">
            <a:extLst>
              <a:ext uri="{FF2B5EF4-FFF2-40B4-BE49-F238E27FC236}">
                <a16:creationId xmlns:a16="http://schemas.microsoft.com/office/drawing/2014/main" id="{2AF6CA5B-5330-FA4E-9BD0-ED9C5FCDD3D0}"/>
              </a:ext>
            </a:extLst>
          </p:cNvPr>
          <p:cNvSpPr>
            <a:spLocks noGrp="1"/>
          </p:cNvSpPr>
          <p:nvPr>
            <p:ph sz="quarter" idx="10"/>
          </p:nvPr>
        </p:nvSpPr>
        <p:spPr>
          <a:xfrm>
            <a:off x="609914" y="1348277"/>
            <a:ext cx="8566743" cy="6678417"/>
          </a:xfrm>
        </p:spPr>
        <p:txBody>
          <a:bodyPr>
            <a:normAutofit/>
          </a:bodyPr>
          <a:lstStyle/>
          <a:p>
            <a:r>
              <a:rPr lang="en-US" sz="2000" dirty="0"/>
              <a:t>directory '/</a:t>
            </a:r>
            <a:r>
              <a:rPr lang="en-US" sz="2000" dirty="0" err="1"/>
              <a:t>srv</a:t>
            </a:r>
            <a:r>
              <a:rPr lang="en-US" sz="2000" dirty="0"/>
              <a:t>'</a:t>
            </a:r>
          </a:p>
          <a:p>
            <a:endParaRPr lang="en-US" sz="2000" dirty="0"/>
          </a:p>
          <a:p>
            <a:r>
              <a:rPr lang="en-US" sz="2000" dirty="0" err="1"/>
              <a:t>cookbook_file</a:t>
            </a:r>
            <a:r>
              <a:rPr lang="en-US" sz="2000" dirty="0"/>
              <a:t> '/</a:t>
            </a:r>
            <a:r>
              <a:rPr lang="en-US" sz="2000" dirty="0" err="1"/>
              <a:t>srv</a:t>
            </a:r>
            <a:r>
              <a:rPr lang="en-US" sz="2000" dirty="0"/>
              <a:t>/</a:t>
            </a:r>
            <a:r>
              <a:rPr lang="en-US" sz="2000" dirty="0" err="1"/>
              <a:t>specter.zip</a:t>
            </a:r>
            <a:r>
              <a:rPr lang="en-US" sz="2000" dirty="0"/>
              <a:t>' do</a:t>
            </a:r>
          </a:p>
          <a:p>
            <a:r>
              <a:rPr lang="en-US" sz="2000" dirty="0"/>
              <a:t>  source '</a:t>
            </a:r>
            <a:r>
              <a:rPr lang="en-US" sz="2000" dirty="0" err="1"/>
              <a:t>specter.zip</a:t>
            </a:r>
            <a:r>
              <a:rPr lang="en-US" sz="2000" dirty="0"/>
              <a:t>'</a:t>
            </a:r>
          </a:p>
          <a:p>
            <a:r>
              <a:rPr lang="en-US" sz="2000" dirty="0"/>
              <a:t>  notifies :run, 'execute[</a:t>
            </a:r>
            <a:r>
              <a:rPr lang="en-US" sz="2000" dirty="0" err="1"/>
              <a:t>extract_site</a:t>
            </a:r>
            <a:r>
              <a:rPr lang="en-US" sz="2000" dirty="0"/>
              <a:t>]', :immediately</a:t>
            </a:r>
          </a:p>
          <a:p>
            <a:r>
              <a:rPr lang="en-US" sz="2000" dirty="0"/>
              <a:t>end</a:t>
            </a:r>
          </a:p>
          <a:p>
            <a:endParaRPr lang="en-US" sz="2000" dirty="0"/>
          </a:p>
          <a:p>
            <a:r>
              <a:rPr lang="en-US" sz="2000" dirty="0"/>
              <a:t>execute '</a:t>
            </a:r>
            <a:r>
              <a:rPr lang="en-US" sz="2000" dirty="0" err="1"/>
              <a:t>extract_site</a:t>
            </a:r>
            <a:r>
              <a:rPr lang="en-US" sz="2000" dirty="0"/>
              <a:t>' do</a:t>
            </a:r>
          </a:p>
          <a:p>
            <a:r>
              <a:rPr lang="en-US" sz="2000" dirty="0"/>
              <a:t>  </a:t>
            </a:r>
            <a:r>
              <a:rPr lang="en-US" sz="2000" dirty="0" err="1"/>
              <a:t>cwd</a:t>
            </a:r>
            <a:r>
              <a:rPr lang="en-US" sz="2000" dirty="0"/>
              <a:t> '/</a:t>
            </a:r>
            <a:r>
              <a:rPr lang="en-US" sz="2000" dirty="0" err="1"/>
              <a:t>srv</a:t>
            </a:r>
            <a:r>
              <a:rPr lang="en-US" sz="2000" dirty="0"/>
              <a:t>'</a:t>
            </a:r>
          </a:p>
          <a:p>
            <a:r>
              <a:rPr lang="en-US" sz="2000" dirty="0"/>
              <a:t>  command 'unzip </a:t>
            </a:r>
            <a:r>
              <a:rPr lang="en-US" sz="2000" dirty="0" err="1"/>
              <a:t>specter.zip</a:t>
            </a:r>
            <a:r>
              <a:rPr lang="en-US" sz="2000" dirty="0"/>
              <a:t>'</a:t>
            </a:r>
          </a:p>
          <a:p>
            <a:r>
              <a:rPr lang="en-US" sz="2000" dirty="0"/>
              <a:t>  </a:t>
            </a:r>
            <a:r>
              <a:rPr lang="en-US" sz="2000" dirty="0" err="1"/>
              <a:t>not_if</a:t>
            </a:r>
            <a:r>
              <a:rPr lang="en-US" sz="2000" dirty="0"/>
              <a:t> { </a:t>
            </a:r>
            <a:r>
              <a:rPr lang="en-US" sz="2000" dirty="0" err="1"/>
              <a:t>File.exist</a:t>
            </a:r>
            <a:r>
              <a:rPr lang="en-US" sz="2000" dirty="0"/>
              <a:t>?('/</a:t>
            </a:r>
            <a:r>
              <a:rPr lang="en-US" sz="2000" dirty="0" err="1"/>
              <a:t>srv</a:t>
            </a:r>
            <a:r>
              <a:rPr lang="en-US" sz="2000" dirty="0"/>
              <a:t>/specter') }</a:t>
            </a:r>
          </a:p>
          <a:p>
            <a:r>
              <a:rPr lang="en-US" sz="2000" dirty="0"/>
              <a:t>  action :nothing</a:t>
            </a:r>
          </a:p>
          <a:p>
            <a:r>
              <a:rPr lang="en-US" sz="2000" dirty="0"/>
              <a:t>end</a:t>
            </a:r>
          </a:p>
        </p:txBody>
      </p:sp>
      <p:sp>
        <p:nvSpPr>
          <p:cNvPr id="4" name="Content Placeholder 3">
            <a:extLst>
              <a:ext uri="{FF2B5EF4-FFF2-40B4-BE49-F238E27FC236}">
                <a16:creationId xmlns:a16="http://schemas.microsoft.com/office/drawing/2014/main" id="{2EEE81B6-309A-E74A-865F-B546EBF25F05}"/>
              </a:ext>
            </a:extLst>
          </p:cNvPr>
          <p:cNvSpPr>
            <a:spLocks noGrp="1"/>
          </p:cNvSpPr>
          <p:nvPr>
            <p:ph sz="quarter" idx="12"/>
          </p:nvPr>
        </p:nvSpPr>
        <p:spPr>
          <a:xfrm>
            <a:off x="9503229" y="1348277"/>
            <a:ext cx="6041571" cy="6678417"/>
          </a:xfrm>
        </p:spPr>
        <p:txBody>
          <a:bodyPr anchor="ctr"/>
          <a:lstStyle/>
          <a:p>
            <a:r>
              <a:rPr lang="en-US" dirty="0"/>
              <a:t>What concepts are being expressed as parameters?</a:t>
            </a:r>
          </a:p>
          <a:p>
            <a:endParaRPr lang="en-US" dirty="0"/>
          </a:p>
          <a:p>
            <a:r>
              <a:rPr lang="en-US" dirty="0"/>
              <a:t>How many representations of a concept exist?</a:t>
            </a:r>
          </a:p>
          <a:p>
            <a:endParaRPr lang="en-US" dirty="0"/>
          </a:p>
          <a:p>
            <a:r>
              <a:rPr lang="en-US" dirty="0"/>
              <a:t>Would a change to one of these parameters still allow the system to function as it originally intended?</a:t>
            </a:r>
          </a:p>
        </p:txBody>
      </p:sp>
    </p:spTree>
    <p:extLst>
      <p:ext uri="{BB962C8B-B14F-4D97-AF65-F5344CB8AC3E}">
        <p14:creationId xmlns:p14="http://schemas.microsoft.com/office/powerpoint/2010/main" val="299064293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1619139"/>
          </a:xfrm>
        </p:spPr>
        <p:txBody>
          <a:bodyPr/>
          <a:lstStyle/>
          <a:p>
            <a:r>
              <a:rPr lang="en-US" dirty="0"/>
              <a:t>"... is a design principle for separating a computer program into distinct sections, such that each section addresses a separate concern."</a:t>
            </a:r>
          </a:p>
          <a:p>
            <a:pPr algn="r"/>
            <a:r>
              <a:rPr lang="en-US" dirty="0"/>
              <a:t>~ Wikipedia</a:t>
            </a:r>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Single Responsibility Principle</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2440564"/>
          </a:xfrm>
        </p:spPr>
        <p:txBody>
          <a:bodyPr/>
          <a:lstStyle/>
          <a:p>
            <a:r>
              <a:rPr lang="en-US" dirty="0">
                <a:latin typeface="Raleway-v4020" pitchFamily="2" charset="77"/>
              </a:rPr>
              <a:t>"...every module should have responsibility over a single part of the functionality provided by the software, and that responsibility should be entirely encapsulated by the module. Robert C. Martin expresses the principle as, </a:t>
            </a:r>
            <a:r>
              <a:rPr lang="en-US" i="1" dirty="0">
                <a:latin typeface="Raleway-v4020" pitchFamily="2" charset="77"/>
              </a:rPr>
              <a:t>"A class should have only one reason to change."</a:t>
            </a:r>
            <a:r>
              <a:rPr lang="en-US" dirty="0">
                <a:latin typeface="Raleway-v4020" pitchFamily="2" charset="77"/>
              </a:rPr>
              <a:t>"</a:t>
            </a:r>
          </a:p>
          <a:p>
            <a:pPr algn="r"/>
            <a:r>
              <a:rPr lang="en-US" dirty="0">
                <a:latin typeface="Raleway-v4020" pitchFamily="2" charset="77"/>
              </a:rPr>
              <a:t>~ Wikipedia</a:t>
            </a:r>
          </a:p>
        </p:txBody>
      </p:sp>
      <p:sp>
        <p:nvSpPr>
          <p:cNvPr id="5" name="Title 1">
            <a:extLst>
              <a:ext uri="{FF2B5EF4-FFF2-40B4-BE49-F238E27FC236}">
                <a16:creationId xmlns:a16="http://schemas.microsoft.com/office/drawing/2014/main" id="{00C42A47-BFD9-F940-84C6-CBF72943B259}"/>
              </a:ext>
            </a:extLst>
          </p:cNvPr>
          <p:cNvSpPr txBox="1">
            <a:spLocks/>
          </p:cNvSpPr>
          <p:nvPr/>
        </p:nvSpPr>
        <p:spPr bwMode="white">
          <a:xfrm>
            <a:off x="1671638" y="4859690"/>
            <a:ext cx="12319000"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endParaRPr lang="en-US" sz="5400" dirty="0"/>
          </a:p>
        </p:txBody>
      </p:sp>
      <p:sp>
        <p:nvSpPr>
          <p:cNvPr id="6" name="TextBox 5">
            <a:extLst>
              <a:ext uri="{FF2B5EF4-FFF2-40B4-BE49-F238E27FC236}">
                <a16:creationId xmlns:a16="http://schemas.microsoft.com/office/drawing/2014/main" id="{E3B3209F-A411-6443-8430-263348A3C0CD}"/>
              </a:ext>
            </a:extLst>
          </p:cNvPr>
          <p:cNvSpPr txBox="1"/>
          <p:nvPr/>
        </p:nvSpPr>
        <p:spPr bwMode="white">
          <a:xfrm>
            <a:off x="1671638" y="5850711"/>
            <a:ext cx="12685630" cy="2177010"/>
          </a:xfrm>
          <a:prstGeom prst="rect">
            <a:avLst/>
          </a:prstGeom>
        </p:spPr>
        <p:txBody>
          <a:bodyPr vert="horz" wrap="square" lIns="91440" tIns="91440" rIns="91440" bIns="91440" rtlCol="0">
            <a:normAutofit/>
          </a:bodyPr>
          <a:lstStyle/>
          <a:p>
            <a:endParaRPr lang="en-US" dirty="0">
              <a:latin typeface="Raleway-v4020" pitchFamily="2" charset="77"/>
            </a:endParaRPr>
          </a:p>
        </p:txBody>
      </p:sp>
    </p:spTree>
    <p:extLst>
      <p:ext uri="{BB962C8B-B14F-4D97-AF65-F5344CB8AC3E}">
        <p14:creationId xmlns:p14="http://schemas.microsoft.com/office/powerpoint/2010/main" val="34058927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Concerns of a Cookbook</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would be the comment you write above a resource or group of resources to describe its purpose?</a:t>
            </a:r>
          </a:p>
        </p:txBody>
      </p:sp>
    </p:spTree>
    <p:extLst>
      <p:ext uri="{BB962C8B-B14F-4D97-AF65-F5344CB8AC3E}">
        <p14:creationId xmlns:p14="http://schemas.microsoft.com/office/powerpoint/2010/main" val="202095623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4350-23A6-A94C-81A1-8D2C81BCFF4B}"/>
              </a:ext>
            </a:extLst>
          </p:cNvPr>
          <p:cNvSpPr>
            <a:spLocks noGrp="1"/>
          </p:cNvSpPr>
          <p:nvPr>
            <p:ph type="ctrTitle"/>
          </p:nvPr>
        </p:nvSpPr>
        <p:spPr/>
        <p:txBody>
          <a:bodyPr>
            <a:normAutofit fontScale="90000"/>
          </a:bodyPr>
          <a:lstStyle/>
          <a:p>
            <a:r>
              <a:rPr lang="en-US" dirty="0"/>
              <a:t>Reusability</a:t>
            </a:r>
          </a:p>
        </p:txBody>
      </p:sp>
      <p:sp>
        <p:nvSpPr>
          <p:cNvPr id="3" name="Subtitle 2">
            <a:extLst>
              <a:ext uri="{FF2B5EF4-FFF2-40B4-BE49-F238E27FC236}">
                <a16:creationId xmlns:a16="http://schemas.microsoft.com/office/drawing/2014/main" id="{ADD2B269-1ADC-9D4A-9061-D47D6B7A808C}"/>
              </a:ext>
            </a:extLst>
          </p:cNvPr>
          <p:cNvSpPr>
            <a:spLocks noGrp="1"/>
          </p:cNvSpPr>
          <p:nvPr>
            <p:ph type="subTitle" idx="1"/>
          </p:nvPr>
        </p:nvSpPr>
        <p:spPr>
          <a:xfrm>
            <a:off x="1671638" y="3271839"/>
            <a:ext cx="12319000" cy="1608920"/>
          </a:xfrm>
        </p:spPr>
        <p:txBody>
          <a:bodyPr/>
          <a:lstStyle/>
          <a:p>
            <a:r>
              <a:rPr lang="en-US" dirty="0"/>
              <a:t>Code reuse, also called software reuse, is the use of existing software, or software knowledge, to build new software.</a:t>
            </a:r>
          </a:p>
          <a:p>
            <a:pPr algn="r"/>
            <a:r>
              <a:rPr lang="en-US" dirty="0"/>
              <a:t>~ Wikipedia</a:t>
            </a:r>
          </a:p>
        </p:txBody>
      </p:sp>
    </p:spTree>
    <p:extLst>
      <p:ext uri="{BB962C8B-B14F-4D97-AF65-F5344CB8AC3E}">
        <p14:creationId xmlns:p14="http://schemas.microsoft.com/office/powerpoint/2010/main" val="407204962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50EE-3F0E-1B49-A30D-C89B742F0CE4}"/>
              </a:ext>
            </a:extLst>
          </p:cNvPr>
          <p:cNvSpPr>
            <a:spLocks noGrp="1"/>
          </p:cNvSpPr>
          <p:nvPr>
            <p:ph type="title"/>
          </p:nvPr>
        </p:nvSpPr>
        <p:spPr/>
        <p:txBody>
          <a:bodyPr/>
          <a:lstStyle/>
          <a:p>
            <a:r>
              <a:rPr lang="en-US" dirty="0"/>
              <a:t>What is Advanced?</a:t>
            </a:r>
          </a:p>
        </p:txBody>
      </p:sp>
      <p:sp>
        <p:nvSpPr>
          <p:cNvPr id="3" name="Text Placeholder 2">
            <a:extLst>
              <a:ext uri="{FF2B5EF4-FFF2-40B4-BE49-F238E27FC236}">
                <a16:creationId xmlns:a16="http://schemas.microsoft.com/office/drawing/2014/main" id="{3ADB3942-67FD-DC44-A249-35AD98904DCD}"/>
              </a:ext>
            </a:extLst>
          </p:cNvPr>
          <p:cNvSpPr>
            <a:spLocks noGrp="1"/>
          </p:cNvSpPr>
          <p:nvPr>
            <p:ph type="body" sz="quarter" idx="12"/>
          </p:nvPr>
        </p:nvSpPr>
        <p:spPr/>
        <p:txBody>
          <a:bodyPr/>
          <a:lstStyle/>
          <a:p>
            <a:r>
              <a:rPr lang="en-US" dirty="0"/>
              <a:t>My definition of advanced does not mean you are required to understand a large body of concepts before coming into this workshop. So when I have made an assumption about </a:t>
            </a:r>
          </a:p>
          <a:p>
            <a:endParaRPr lang="en-US" dirty="0"/>
          </a:p>
          <a:p>
            <a:r>
              <a:rPr lang="en-US" dirty="0"/>
              <a:t>Advanced to me means that with a clear explanation you are able to reason well enough to mentally place this concept into the landscape of the other concepts necessary to complete the work.</a:t>
            </a:r>
          </a:p>
          <a:p>
            <a:endParaRPr lang="en-US" dirty="0"/>
          </a:p>
          <a:p>
            <a:r>
              <a:rPr lang="en-US" dirty="0"/>
              <a:t>In my experience, this often means you are already familiar with concepts and operations making the operation of understanding quicker.</a:t>
            </a:r>
          </a:p>
        </p:txBody>
      </p:sp>
    </p:spTree>
    <p:extLst>
      <p:ext uri="{BB962C8B-B14F-4D97-AF65-F5344CB8AC3E}">
        <p14:creationId xmlns:p14="http://schemas.microsoft.com/office/powerpoint/2010/main" val="26245240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CC83-220F-744B-9B46-8A5EB1DAB72E}"/>
              </a:ext>
            </a:extLst>
          </p:cNvPr>
          <p:cNvSpPr>
            <a:spLocks noGrp="1"/>
          </p:cNvSpPr>
          <p:nvPr>
            <p:ph type="title"/>
          </p:nvPr>
        </p:nvSpPr>
        <p:spPr>
          <a:xfrm>
            <a:off x="609600" y="304800"/>
            <a:ext cx="14935200" cy="828675"/>
          </a:xfrm>
        </p:spPr>
        <p:txBody>
          <a:bodyPr/>
          <a:lstStyle/>
          <a:p>
            <a:r>
              <a:rPr lang="en-US" dirty="0"/>
              <a:t>Reusability with Cookbooks</a:t>
            </a:r>
          </a:p>
        </p:txBody>
      </p:sp>
      <p:grpSp>
        <p:nvGrpSpPr>
          <p:cNvPr id="34" name="Group 33">
            <a:extLst>
              <a:ext uri="{FF2B5EF4-FFF2-40B4-BE49-F238E27FC236}">
                <a16:creationId xmlns:a16="http://schemas.microsoft.com/office/drawing/2014/main" id="{1CE5B964-B9DF-9348-A9EE-CFD3D99FD57B}"/>
              </a:ext>
            </a:extLst>
          </p:cNvPr>
          <p:cNvGrpSpPr/>
          <p:nvPr/>
        </p:nvGrpSpPr>
        <p:grpSpPr>
          <a:xfrm>
            <a:off x="2403167" y="1900052"/>
            <a:ext cx="11181811" cy="5529675"/>
            <a:chOff x="2486294" y="1531917"/>
            <a:chExt cx="11181811" cy="5529675"/>
          </a:xfrm>
        </p:grpSpPr>
        <p:sp>
          <p:nvSpPr>
            <p:cNvPr id="4" name="Right Bracket 3">
              <a:extLst>
                <a:ext uri="{FF2B5EF4-FFF2-40B4-BE49-F238E27FC236}">
                  <a16:creationId xmlns:a16="http://schemas.microsoft.com/office/drawing/2014/main" id="{7EB5CFF4-C534-1841-A22D-6E463A557882}"/>
                </a:ext>
              </a:extLst>
            </p:cNvPr>
            <p:cNvSpPr/>
            <p:nvPr/>
          </p:nvSpPr>
          <p:spPr>
            <a:xfrm flipH="1">
              <a:off x="4569710" y="3593510"/>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2444866-FDF6-2847-A976-0F49BAB32C9A}"/>
                </a:ext>
              </a:extLst>
            </p:cNvPr>
            <p:cNvSpPr/>
            <p:nvPr/>
          </p:nvSpPr>
          <p:spPr bwMode="auto">
            <a:xfrm>
              <a:off x="2486294"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7" name="Round Diagonal Corner Rectangle 6">
              <a:extLst>
                <a:ext uri="{FF2B5EF4-FFF2-40B4-BE49-F238E27FC236}">
                  <a16:creationId xmlns:a16="http://schemas.microsoft.com/office/drawing/2014/main" id="{FCC07C12-7316-FC4D-9DB7-08D410636DFC}"/>
                </a:ext>
              </a:extLst>
            </p:cNvPr>
            <p:cNvSpPr/>
            <p:nvPr/>
          </p:nvSpPr>
          <p:spPr bwMode="auto">
            <a:xfrm>
              <a:off x="4988958" y="3593670"/>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8" name="Round Diagonal Corner Rectangle 7">
              <a:extLst>
                <a:ext uri="{FF2B5EF4-FFF2-40B4-BE49-F238E27FC236}">
                  <a16:creationId xmlns:a16="http://schemas.microsoft.com/office/drawing/2014/main" id="{7E0496C2-A82E-0C44-B6E1-FD06267CEACA}"/>
                </a:ext>
              </a:extLst>
            </p:cNvPr>
            <p:cNvSpPr/>
            <p:nvPr/>
          </p:nvSpPr>
          <p:spPr bwMode="auto">
            <a:xfrm>
              <a:off x="4988957" y="4716878"/>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9" name="Round Diagonal Corner Rectangle 8">
              <a:extLst>
                <a:ext uri="{FF2B5EF4-FFF2-40B4-BE49-F238E27FC236}">
                  <a16:creationId xmlns:a16="http://schemas.microsoft.com/office/drawing/2014/main" id="{641764D1-B22B-E942-B9AE-B4E4482F31EA}"/>
                </a:ext>
              </a:extLst>
            </p:cNvPr>
            <p:cNvSpPr/>
            <p:nvPr/>
          </p:nvSpPr>
          <p:spPr bwMode="auto">
            <a:xfrm>
              <a:off x="4988958" y="5840086"/>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0" name="Straight Connector 9">
              <a:extLst>
                <a:ext uri="{FF2B5EF4-FFF2-40B4-BE49-F238E27FC236}">
                  <a16:creationId xmlns:a16="http://schemas.microsoft.com/office/drawing/2014/main" id="{AA4488E7-8A89-954D-A5AE-754B61C60140}"/>
                </a:ext>
              </a:extLst>
            </p:cNvPr>
            <p:cNvCxnSpPr>
              <a:stCxn id="12" idx="1"/>
            </p:cNvCxnSpPr>
            <p:nvPr/>
          </p:nvCxnSpPr>
          <p:spPr>
            <a:xfrm>
              <a:off x="3478223" y="3855288"/>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0E73931-2310-854D-905C-D4136FC9F448}"/>
                </a:ext>
              </a:extLst>
            </p:cNvPr>
            <p:cNvCxnSpPr>
              <a:cxnSpLocks/>
            </p:cNvCxnSpPr>
            <p:nvPr/>
          </p:nvCxnSpPr>
          <p:spPr>
            <a:xfrm>
              <a:off x="3483420" y="5236878"/>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2" name="Round Diagonal Corner Rectangle 11">
              <a:extLst>
                <a:ext uri="{FF2B5EF4-FFF2-40B4-BE49-F238E27FC236}">
                  <a16:creationId xmlns:a16="http://schemas.microsoft.com/office/drawing/2014/main" id="{22F01987-3B8E-5D4A-B870-BC99387E92FE}"/>
                </a:ext>
              </a:extLst>
            </p:cNvPr>
            <p:cNvSpPr/>
            <p:nvPr/>
          </p:nvSpPr>
          <p:spPr bwMode="auto">
            <a:xfrm>
              <a:off x="2618211"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3" name="Straight Connector 12">
              <a:extLst>
                <a:ext uri="{FF2B5EF4-FFF2-40B4-BE49-F238E27FC236}">
                  <a16:creationId xmlns:a16="http://schemas.microsoft.com/office/drawing/2014/main" id="{688052A8-B1B4-7A4A-BC66-FA3F27FEBDCE}"/>
                </a:ext>
              </a:extLst>
            </p:cNvPr>
            <p:cNvCxnSpPr>
              <a:cxnSpLocks/>
            </p:cNvCxnSpPr>
            <p:nvPr/>
          </p:nvCxnSpPr>
          <p:spPr>
            <a:xfrm>
              <a:off x="2796624"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07515F57-0E49-3B4F-814D-AB826AC1C6A2}"/>
                </a:ext>
              </a:extLst>
            </p:cNvPr>
            <p:cNvCxnSpPr>
              <a:cxnSpLocks/>
            </p:cNvCxnSpPr>
            <p:nvPr/>
          </p:nvCxnSpPr>
          <p:spPr>
            <a:xfrm>
              <a:off x="2796624" y="3271672"/>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4EF260D-4436-E340-83DD-B1757DD6C652}"/>
                </a:ext>
              </a:extLst>
            </p:cNvPr>
            <p:cNvCxnSpPr>
              <a:cxnSpLocks/>
            </p:cNvCxnSpPr>
            <p:nvPr/>
          </p:nvCxnSpPr>
          <p:spPr>
            <a:xfrm>
              <a:off x="2796624"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C722BEF4-7B00-2D4C-AC4B-95604504EAAD}"/>
                </a:ext>
              </a:extLst>
            </p:cNvPr>
            <p:cNvSpPr/>
            <p:nvPr/>
          </p:nvSpPr>
          <p:spPr bwMode="auto">
            <a:xfrm>
              <a:off x="8516023"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another_ruby_service</a:t>
              </a:r>
              <a:endParaRPr lang="en-US" sz="3600" b="1" dirty="0">
                <a:solidFill>
                  <a:schemeClr val="accent3">
                    <a:lumMod val="50000"/>
                  </a:schemeClr>
                </a:solidFill>
              </a:endParaRPr>
            </a:p>
          </p:txBody>
        </p:sp>
        <p:sp>
          <p:nvSpPr>
            <p:cNvPr id="17" name="Round Diagonal Corner Rectangle 16">
              <a:extLst>
                <a:ext uri="{FF2B5EF4-FFF2-40B4-BE49-F238E27FC236}">
                  <a16:creationId xmlns:a16="http://schemas.microsoft.com/office/drawing/2014/main" id="{28A1BCB6-A6CC-FB48-B8FF-A88D694C3566}"/>
                </a:ext>
              </a:extLst>
            </p:cNvPr>
            <p:cNvSpPr/>
            <p:nvPr/>
          </p:nvSpPr>
          <p:spPr bwMode="auto">
            <a:xfrm>
              <a:off x="8769197"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8" name="Straight Connector 17">
              <a:extLst>
                <a:ext uri="{FF2B5EF4-FFF2-40B4-BE49-F238E27FC236}">
                  <a16:creationId xmlns:a16="http://schemas.microsoft.com/office/drawing/2014/main" id="{9D8EF693-14E5-0F4D-8966-83E407B36A87}"/>
                </a:ext>
              </a:extLst>
            </p:cNvPr>
            <p:cNvCxnSpPr/>
            <p:nvPr/>
          </p:nvCxnSpPr>
          <p:spPr>
            <a:xfrm>
              <a:off x="8947610"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76060C64-39B6-0B4D-B965-5824CF30858A}"/>
                </a:ext>
              </a:extLst>
            </p:cNvPr>
            <p:cNvCxnSpPr/>
            <p:nvPr/>
          </p:nvCxnSpPr>
          <p:spPr>
            <a:xfrm>
              <a:off x="8947610" y="3271672"/>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5274F395-E95F-7D4D-94ED-3022930EB3CB}"/>
                </a:ext>
              </a:extLst>
            </p:cNvPr>
            <p:cNvCxnSpPr/>
            <p:nvPr/>
          </p:nvCxnSpPr>
          <p:spPr>
            <a:xfrm>
              <a:off x="8947610"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32559DD6-2C8E-4747-AE06-626B9A857591}"/>
                </a:ext>
              </a:extLst>
            </p:cNvPr>
            <p:cNvCxnSpPr/>
            <p:nvPr/>
          </p:nvCxnSpPr>
          <p:spPr>
            <a:xfrm>
              <a:off x="9666288" y="3914903"/>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56B6BAE-D5FD-7545-A618-E67629B8DC5C}"/>
                </a:ext>
              </a:extLst>
            </p:cNvPr>
            <p:cNvCxnSpPr/>
            <p:nvPr/>
          </p:nvCxnSpPr>
          <p:spPr>
            <a:xfrm flipV="1">
              <a:off x="8081394" y="4144753"/>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62304E8E-41C1-9448-BE4F-4155A1E1ACD3}"/>
                </a:ext>
              </a:extLst>
            </p:cNvPr>
            <p:cNvCxnSpPr/>
            <p:nvPr/>
          </p:nvCxnSpPr>
          <p:spPr>
            <a:xfrm>
              <a:off x="8081394" y="6300026"/>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2350482-B910-AC4A-93B1-30FA40F671D3}"/>
                </a:ext>
              </a:extLst>
            </p:cNvPr>
            <p:cNvCxnSpPr>
              <a:endCxn id="27" idx="2"/>
            </p:cNvCxnSpPr>
            <p:nvPr/>
          </p:nvCxnSpPr>
          <p:spPr>
            <a:xfrm flipV="1">
              <a:off x="9666288" y="5259683"/>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5" name="Right Bracket 24">
              <a:extLst>
                <a:ext uri="{FF2B5EF4-FFF2-40B4-BE49-F238E27FC236}">
                  <a16:creationId xmlns:a16="http://schemas.microsoft.com/office/drawing/2014/main" id="{2036E078-89CE-6345-85FD-C609A8F9D6D1}"/>
                </a:ext>
              </a:extLst>
            </p:cNvPr>
            <p:cNvSpPr/>
            <p:nvPr/>
          </p:nvSpPr>
          <p:spPr>
            <a:xfrm>
              <a:off x="7738803" y="359351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8E1D29D3-BDFF-C847-BAB5-64FBA63FD10F}"/>
                </a:ext>
              </a:extLst>
            </p:cNvPr>
            <p:cNvSpPr/>
            <p:nvPr/>
          </p:nvSpPr>
          <p:spPr>
            <a:xfrm>
              <a:off x="7747191" y="580800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163BCA43-3D59-B34F-A07F-9928B8C236A7}"/>
                </a:ext>
              </a:extLst>
            </p:cNvPr>
            <p:cNvSpPr/>
            <p:nvPr/>
          </p:nvSpPr>
          <p:spPr>
            <a:xfrm flipH="1">
              <a:off x="10609157" y="4783700"/>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1590C7F9-E27E-1747-BED6-0F1551952779}"/>
                </a:ext>
              </a:extLst>
            </p:cNvPr>
            <p:cNvSpPr/>
            <p:nvPr/>
          </p:nvSpPr>
          <p:spPr bwMode="auto">
            <a:xfrm>
              <a:off x="11014008" y="4783700"/>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grpSp>
    </p:spTree>
    <p:extLst>
      <p:ext uri="{BB962C8B-B14F-4D97-AF65-F5344CB8AC3E}">
        <p14:creationId xmlns:p14="http://schemas.microsoft.com/office/powerpoint/2010/main" val="31388074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B0DD-4012-E74F-9B71-E9934F4199BC}"/>
              </a:ext>
            </a:extLst>
          </p:cNvPr>
          <p:cNvSpPr>
            <a:spLocks noGrp="1"/>
          </p:cNvSpPr>
          <p:nvPr>
            <p:ph type="ctrTitle"/>
          </p:nvPr>
        </p:nvSpPr>
        <p:spPr/>
        <p:txBody>
          <a:bodyPr>
            <a:normAutofit fontScale="90000"/>
          </a:bodyPr>
          <a:lstStyle/>
          <a:p>
            <a:r>
              <a:rPr lang="en-US" dirty="0"/>
              <a:t>Testing</a:t>
            </a:r>
          </a:p>
        </p:txBody>
      </p:sp>
      <p:sp>
        <p:nvSpPr>
          <p:cNvPr id="3" name="Subtitle 2">
            <a:extLst>
              <a:ext uri="{FF2B5EF4-FFF2-40B4-BE49-F238E27FC236}">
                <a16:creationId xmlns:a16="http://schemas.microsoft.com/office/drawing/2014/main" id="{0048AFF5-3F7E-A847-9697-94C723515194}"/>
              </a:ext>
            </a:extLst>
          </p:cNvPr>
          <p:cNvSpPr>
            <a:spLocks noGrp="1"/>
          </p:cNvSpPr>
          <p:nvPr>
            <p:ph type="subTitle" idx="1"/>
          </p:nvPr>
        </p:nvSpPr>
        <p:spPr>
          <a:xfrm>
            <a:off x="1671638" y="3271839"/>
            <a:ext cx="12319000" cy="2915206"/>
          </a:xfrm>
        </p:spPr>
        <p:txBody>
          <a:bodyPr/>
          <a:lstStyle/>
          <a:p>
            <a:r>
              <a:rPr lang="en-US" dirty="0"/>
              <a:t>Software testing involves the execution of a software component or system component to evaluate one or more properties of interest. In general, these properties indicate the extent to which the component or system under test meets the requirements that guided its design and development.</a:t>
            </a:r>
          </a:p>
          <a:p>
            <a:pPr algn="r"/>
            <a:r>
              <a:rPr lang="en-US" dirty="0"/>
              <a:t>~ Wikipedia</a:t>
            </a:r>
          </a:p>
        </p:txBody>
      </p:sp>
    </p:spTree>
    <p:extLst>
      <p:ext uri="{BB962C8B-B14F-4D97-AF65-F5344CB8AC3E}">
        <p14:creationId xmlns:p14="http://schemas.microsoft.com/office/powerpoint/2010/main" val="2860012683"/>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Testing the Recipe's Concern</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is module's concern?</a:t>
            </a:r>
          </a:p>
          <a:p>
            <a:pPr algn="l"/>
            <a:endParaRPr lang="en-US" sz="4000" dirty="0">
              <a:latin typeface="Raleway-v4020" pitchFamily="2" charset="77"/>
            </a:endParaRPr>
          </a:p>
          <a:p>
            <a:pPr algn="l"/>
            <a:r>
              <a:rPr lang="en-US" sz="4000" dirty="0">
                <a:latin typeface="Raleway-v4020" pitchFamily="2" charset="77"/>
              </a:rPr>
              <a:t>Does the module perform the operation it was intended to perform?</a:t>
            </a:r>
          </a:p>
        </p:txBody>
      </p:sp>
    </p:spTree>
    <p:extLst>
      <p:ext uri="{BB962C8B-B14F-4D97-AF65-F5344CB8AC3E}">
        <p14:creationId xmlns:p14="http://schemas.microsoft.com/office/powerpoint/2010/main" val="3484475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~/cookbooks/</a:t>
            </a:r>
            <a:r>
              <a:rPr lang="en-US" dirty="0" err="1"/>
              <a:t>ruby_service</a:t>
            </a:r>
            <a:endParaRPr lang="en-US" dirty="0"/>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/home/chef/.</a:t>
            </a:r>
            <a:r>
              <a:rPr lang="en-US" dirty="0" err="1"/>
              <a:t>dok</a:t>
            </a:r>
            <a:r>
              <a:rPr lang="en-US" dirty="0"/>
              <a:t>...ault-centos-7</a:t>
            </a:r>
          </a:p>
          <a:p>
            <a:r>
              <a:rPr lang="en-US" dirty="0"/>
              <a:t>       Creating verifier sandbox at /home/chef/.do...ault-centos-7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/home/chef/.</a:t>
            </a:r>
            <a:r>
              <a:rPr lang="en-US" dirty="0" err="1"/>
              <a:t>dok</a:t>
            </a:r>
            <a:r>
              <a:rPr lang="en-US" dirty="0"/>
              <a:t>...</a:t>
            </a:r>
          </a:p>
          <a:p>
            <a:r>
              <a:rPr lang="en-US" dirty="0"/>
              <a:t>	 ...</a:t>
            </a:r>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a:xfrm>
            <a:off x="1553583" y="2292126"/>
            <a:ext cx="12437056" cy="852712"/>
          </a:xfrm>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r>
              <a:rPr lang="en-US" dirty="0"/>
              <a:t>What is this recipe doing?</a:t>
            </a:r>
          </a:p>
          <a:p>
            <a:pPr marL="457200"/>
            <a:r>
              <a:rPr lang="en-US" dirty="0"/>
              <a:t>What values are being repeated?</a:t>
            </a:r>
          </a:p>
          <a:p>
            <a:pPr marL="457200"/>
            <a:r>
              <a:rPr lang="en-US" dirty="0"/>
              <a:t>What is re-usable is this recipe?</a:t>
            </a:r>
          </a:p>
          <a:p>
            <a:pPr marL="457200"/>
            <a:r>
              <a:rPr lang="en-US" dirty="0"/>
              <a:t>What would you test in this recipe?</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3" y="6965339"/>
            <a:ext cx="13479773" cy="1051990"/>
          </a:xfrm>
        </p:spPr>
        <p:txBody>
          <a:bodyPr/>
          <a:lstStyle/>
          <a:p>
            <a:pPr marL="457200"/>
            <a:r>
              <a:rPr lang="en-US" dirty="0"/>
              <a:t>Form an opinion about what is happening, what you would test, and how you would improve the quality of this code.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r>
              <a:rPr lang="en-US" dirty="0"/>
              <a:t>How re-usable is this recipe?</a:t>
            </a:r>
          </a:p>
          <a:p>
            <a:endParaRPr lang="en-US" dirty="0"/>
          </a:p>
          <a:p>
            <a:r>
              <a:rPr lang="en-US" dirty="0"/>
              <a:t>What would you test in this recipe?</a:t>
            </a:r>
          </a:p>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
        <p:nvSpPr>
          <p:cNvPr id="6" name="TextBox 5">
            <a:extLst>
              <a:ext uri="{FF2B5EF4-FFF2-40B4-BE49-F238E27FC236}">
                <a16:creationId xmlns:a16="http://schemas.microsoft.com/office/drawing/2014/main" id="{E12B3756-7202-5049-9D3D-55B79E674347}"/>
              </a:ext>
            </a:extLst>
          </p:cNvPr>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spTree>
    <p:extLst>
      <p:ext uri="{BB962C8B-B14F-4D97-AF65-F5344CB8AC3E}">
        <p14:creationId xmlns:p14="http://schemas.microsoft.com/office/powerpoint/2010/main" val="344618792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40-5352-A747-8F33-DCE0B2458C46}"/>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8A1D887F-B9DC-4346-BD12-A63312A5CA3E}"/>
              </a:ext>
            </a:extLst>
          </p:cNvPr>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2672920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33558418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288139614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3046758564"/>
              </p:ext>
            </p:extLst>
          </p:nvPr>
        </p:nvGraphicFramePr>
        <p:xfrm>
          <a:off x="1680252" y="3840091"/>
          <a:ext cx="12310386" cy="3262835"/>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dirty="0"/>
                        <a:t>Requirement</a:t>
                      </a:r>
                    </a:p>
                  </a:txBody>
                  <a:tcPr/>
                </a:tc>
                <a:tc>
                  <a:txBody>
                    <a:bodyPr/>
                    <a:lstStyle/>
                    <a:p>
                      <a:pPr algn="ctr"/>
                      <a:r>
                        <a:rPr lang="en-US" b="1" dirty="0"/>
                        <a:t>File</a:t>
                      </a:r>
                    </a:p>
                  </a:txBody>
                  <a:tcPr/>
                </a:tc>
                <a:extLst>
                  <a:ext uri="{0D108BD9-81ED-4DB2-BD59-A6C34878D82A}">
                    <a16:rowId xmlns:a16="http://schemas.microsoft.com/office/drawing/2014/main" val="1723564150"/>
                  </a:ext>
                </a:extLst>
              </a:tr>
              <a:tr h="652567">
                <a:tc>
                  <a:txBody>
                    <a:bodyPr/>
                    <a:lstStyle/>
                    <a:p>
                      <a:r>
                        <a:rPr lang="en-US" b="1" dirty="0"/>
                        <a:t>Ruby 2.5.1</a:t>
                      </a:r>
                    </a:p>
                  </a:txBody>
                  <a:tcPr/>
                </a:tc>
                <a:tc>
                  <a:txBody>
                    <a:bodyPr/>
                    <a:lstStyle/>
                    <a:p>
                      <a:r>
                        <a:rPr lang="en-US" b="1" dirty="0"/>
                        <a:t>/</a:t>
                      </a:r>
                      <a:r>
                        <a:rPr lang="en-US" b="1" dirty="0" err="1"/>
                        <a:t>usr</a:t>
                      </a:r>
                      <a:r>
                        <a:rPr lang="en-US" b="1" dirty="0"/>
                        <a:t>/local/bin/ruby</a:t>
                      </a:r>
                    </a:p>
                  </a:txBody>
                  <a:tcPr/>
                </a:tc>
                <a:extLst>
                  <a:ext uri="{0D108BD9-81ED-4DB2-BD59-A6C34878D82A}">
                    <a16:rowId xmlns:a16="http://schemas.microsoft.com/office/drawing/2014/main" val="1765980108"/>
                  </a:ext>
                </a:extLst>
              </a:tr>
              <a:tr h="652567">
                <a:tc>
                  <a:txBody>
                    <a:bodyPr/>
                    <a:lstStyle/>
                    <a:p>
                      <a:r>
                        <a:rPr lang="en-US" b="1" dirty="0"/>
                        <a:t>Bundler</a:t>
                      </a:r>
                    </a:p>
                  </a:txBody>
                  <a:tcPr/>
                </a:tc>
                <a:tc>
                  <a:txBody>
                    <a:bodyPr/>
                    <a:lstStyle/>
                    <a:p>
                      <a:r>
                        <a:rPr lang="en-US" b="1" dirty="0"/>
                        <a:t>/</a:t>
                      </a:r>
                      <a:r>
                        <a:rPr lang="en-US" b="1" dirty="0" err="1"/>
                        <a:t>usr</a:t>
                      </a:r>
                      <a:r>
                        <a:rPr lang="en-US" b="1" dirty="0"/>
                        <a:t>/local/bin/bundler</a:t>
                      </a:r>
                    </a:p>
                  </a:txBody>
                  <a:tcPr/>
                </a:tc>
                <a:extLst>
                  <a:ext uri="{0D108BD9-81ED-4DB2-BD59-A6C34878D82A}">
                    <a16:rowId xmlns:a16="http://schemas.microsoft.com/office/drawing/2014/main" val="3493404048"/>
                  </a:ext>
                </a:extLst>
              </a:tr>
              <a:tr h="652567">
                <a:tc>
                  <a:txBody>
                    <a:bodyPr/>
                    <a:lstStyle/>
                    <a:p>
                      <a:r>
                        <a:rPr lang="en-US" b="1" dirty="0" err="1"/>
                        <a:t>Rackup</a:t>
                      </a:r>
                      <a:endParaRPr lang="en-US" b="1" dirty="0"/>
                    </a:p>
                  </a:txBody>
                  <a:tcPr/>
                </a:tc>
                <a:tc>
                  <a:txBody>
                    <a:bodyPr/>
                    <a:lstStyle/>
                    <a:p>
                      <a:r>
                        <a:rPr lang="en-US" b="1" dirty="0"/>
                        <a:t>/</a:t>
                      </a:r>
                      <a:r>
                        <a:rPr lang="en-US" b="1" dirty="0" err="1"/>
                        <a:t>usr</a:t>
                      </a:r>
                      <a:r>
                        <a:rPr lang="en-US" b="1" dirty="0"/>
                        <a:t>/local/bin/</a:t>
                      </a:r>
                      <a:r>
                        <a:rPr lang="en-US" b="1" dirty="0" err="1"/>
                        <a:t>rackup</a:t>
                      </a:r>
                      <a:endParaRPr lang="en-US" b="1" dirty="0"/>
                    </a:p>
                  </a:txBody>
                  <a:tcPr/>
                </a:tc>
                <a:extLst>
                  <a:ext uri="{0D108BD9-81ED-4DB2-BD59-A6C34878D82A}">
                    <a16:rowId xmlns:a16="http://schemas.microsoft.com/office/drawing/2014/main" val="1279122994"/>
                  </a:ext>
                </a:extLst>
              </a:tr>
              <a:tr h="652567">
                <a:tc>
                  <a:txBody>
                    <a:bodyPr/>
                    <a:lstStyle/>
                    <a:p>
                      <a:r>
                        <a:rPr lang="en-US" b="1" dirty="0" err="1"/>
                        <a:t>Systemd</a:t>
                      </a:r>
                      <a:endParaRPr lang="en-US" b="1" dirty="0"/>
                    </a:p>
                  </a:txBody>
                  <a:tcPr/>
                </a:tc>
                <a:tc>
                  <a:txBody>
                    <a:bodyPr/>
                    <a:lstStyle/>
                    <a:p>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2485250618"/>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q"/>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Kitchen's Configuration</a:t>
            </a:r>
          </a:p>
        </p:txBody>
      </p:sp>
      <p:sp>
        <p:nvSpPr>
          <p:cNvPr id="3" name="Subtitle 2"/>
          <p:cNvSpPr>
            <a:spLocks noGrp="1"/>
          </p:cNvSpPr>
          <p:nvPr>
            <p:ph type="subTitle" idx="1"/>
          </p:nvPr>
        </p:nvSpPr>
        <p:spPr>
          <a:xfrm>
            <a:off x="1671638" y="3271838"/>
            <a:ext cx="12319000" cy="3947109"/>
          </a:xfrm>
        </p:spPr>
        <p:txBody>
          <a:bodyPr/>
          <a:lstStyle/>
          <a:p>
            <a:r>
              <a:rPr lang="en-US" dirty="0"/>
              <a:t>When </a:t>
            </a:r>
            <a:r>
              <a:rPr lang="en-US" b="1" dirty="0">
                <a:latin typeface="Courier New" charset="0"/>
                <a:ea typeface="Courier New" charset="0"/>
                <a:cs typeface="Courier New" charset="0"/>
              </a:rPr>
              <a:t>chef</a:t>
            </a:r>
            <a:r>
              <a:rPr lang="en-US" dirty="0"/>
              <a:t> generates a cookbook a default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kitchen.yml</a:t>
            </a:r>
            <a:r>
              <a:rPr lang="en-US" dirty="0"/>
              <a:t> is created.</a:t>
            </a:r>
            <a:endParaRPr lang="en-US" b="1" dirty="0">
              <a:ea typeface="Courier New" charset="0"/>
              <a:cs typeface="Courier New" charset="0"/>
            </a:endParaRPr>
          </a:p>
          <a:p>
            <a:endParaRPr lang="en-US" b="1" dirty="0">
              <a:ea typeface="Courier New" charset="0"/>
              <a:cs typeface="Courier New" charset="0"/>
            </a:endParaRPr>
          </a:p>
          <a:p>
            <a:r>
              <a:rPr lang="en-US" dirty="0">
                <a:hlinkClick r:id="rId3"/>
              </a:rPr>
              <a:t>http://kitchen.ci/docs/getting-started/kitchen-yml</a:t>
            </a:r>
            <a:endParaRPr lang="en-US" dirty="0">
              <a:ea typeface="Courier New" charset="0"/>
              <a:cs typeface="Courier New" charset="0"/>
            </a:endParaRPr>
          </a:p>
          <a:p>
            <a:endParaRPr lang="en-US" dirty="0">
              <a:ea typeface="Courier New" charset="0"/>
              <a:cs typeface="Courier New" charset="0"/>
            </a:endParaRPr>
          </a:p>
          <a:p>
            <a:r>
              <a:rPr lang="en-US" dirty="0">
                <a:ea typeface="Courier New" charset="0"/>
                <a:cs typeface="Courier New" charset="0"/>
              </a:rPr>
              <a:t>The configuration is stored in a file format called YAML (</a:t>
            </a:r>
            <a:r>
              <a:rPr lang="en-US" dirty="0">
                <a:ea typeface="Courier New" charset="0"/>
                <a:cs typeface="Courier New" charset="0"/>
                <a:hlinkClick r:id="rId4"/>
              </a:rPr>
              <a:t>http://yaml.org</a:t>
            </a:r>
            <a:r>
              <a:rPr lang="en-US" dirty="0">
                <a:ea typeface="Courier New" charset="0"/>
                <a:cs typeface="Courier New" charset="0"/>
              </a:rPr>
              <a:t>).</a:t>
            </a:r>
          </a:p>
        </p:txBody>
      </p:sp>
    </p:spTree>
    <p:extLst>
      <p:ext uri="{BB962C8B-B14F-4D97-AF65-F5344CB8AC3E}">
        <p14:creationId xmlns:p14="http://schemas.microsoft.com/office/powerpoint/2010/main" val="197632561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Test Kitchen's Configuration Makes it Versatile</a:t>
            </a:r>
          </a:p>
        </p:txBody>
      </p:sp>
      <p:pic>
        <p:nvPicPr>
          <p:cNvPr id="4" name="Picture 3"/>
          <p:cNvPicPr>
            <a:picLocks noChangeAspect="1"/>
          </p:cNvPicPr>
          <p:nvPr/>
        </p:nvPicPr>
        <p:blipFill>
          <a:blip r:embed="rId3"/>
          <a:stretch>
            <a:fillRect/>
          </a:stretch>
        </p:blipFill>
        <p:spPr>
          <a:xfrm>
            <a:off x="2654300" y="1614810"/>
            <a:ext cx="10845800" cy="5543946"/>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dirty="0" err="1">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77245810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Configuration</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40215420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Driver, </a:t>
            </a:r>
            <a:r>
              <a:rPr lang="en-US" dirty="0" err="1"/>
              <a:t>Provisioner</a:t>
            </a:r>
            <a:r>
              <a:rPr lang="en-US" dirty="0"/>
              <a:t>, and Transport</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a:bodyPr>
          <a:lstStyle/>
          <a:p>
            <a:r>
              <a:rPr lang="en-US" dirty="0">
                <a:cs typeface="Inconsolata"/>
              </a:rPr>
              <a:t>driver:</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err="1">
                <a:cs typeface="Inconsolata"/>
              </a:rPr>
              <a:t>provisioner</a:t>
            </a:r>
            <a:r>
              <a:rPr lang="en-US" dirty="0">
                <a:cs typeface="Inconsolata"/>
              </a:rPr>
              <a: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transport: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verifier:</a:t>
            </a:r>
          </a:p>
          <a:p>
            <a:r>
              <a:rPr lang="en-US" dirty="0">
                <a:cs typeface="Inconsolata"/>
              </a:rPr>
              <a:t>  name: </a:t>
            </a:r>
            <a:r>
              <a:rPr lang="en-US" dirty="0" err="1">
                <a:cs typeface="Inconsolata"/>
              </a:rPr>
              <a:t>inspec</a:t>
            </a:r>
            <a:endParaRPr lang="en-US" dirty="0">
              <a:cs typeface="Inconsolata"/>
            </a:endParaRP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a:t>
            </a:r>
            <a:r>
              <a:rPr lang="en-US" dirty="0" err="1">
                <a:cs typeface="Inconsolata"/>
              </a:rPr>
              <a:t>kitchen.yml</a:t>
            </a:r>
            <a:endParaRPr lang="en-US" dirty="0">
              <a:cs typeface="Inconsolata"/>
            </a:endParaRPr>
          </a:p>
        </p:txBody>
      </p:sp>
    </p:spTree>
    <p:extLst>
      <p:ext uri="{BB962C8B-B14F-4D97-AF65-F5344CB8AC3E}">
        <p14:creationId xmlns:p14="http://schemas.microsoft.com/office/powerpoint/2010/main" val="42204055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a:t>Kitchen Platforms and Test Suites</a:t>
            </a:r>
            <a:endParaRPr lang="en-US" dirty="0"/>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t>platforms:</a:t>
            </a:r>
          </a:p>
          <a:p>
            <a:r>
              <a:rPr lang="en-US" dirty="0"/>
              <a:t>  - name: centos-7</a:t>
            </a:r>
          </a:p>
          <a:p>
            <a:r>
              <a:rPr lang="en-US" dirty="0"/>
              <a:t>    driver:</a:t>
            </a:r>
          </a:p>
          <a:p>
            <a:r>
              <a:rPr lang="en-US" dirty="0"/>
              <a:t>      image: </a:t>
            </a:r>
            <a:r>
              <a:rPr lang="en-US" dirty="0" err="1"/>
              <a:t>dokken</a:t>
            </a:r>
            <a:r>
              <a:rPr lang="en-US" dirty="0"/>
              <a:t>/centos-7</a:t>
            </a:r>
          </a:p>
          <a:p>
            <a:r>
              <a:rPr lang="en-US" dirty="0"/>
              <a:t>      privileged: true</a:t>
            </a:r>
          </a:p>
          <a:p>
            <a:r>
              <a:rPr lang="en-US" dirty="0"/>
              <a:t>      </a:t>
            </a:r>
            <a:r>
              <a:rPr lang="en-US" dirty="0" err="1"/>
              <a:t>pid_one_command</a:t>
            </a:r>
            <a:r>
              <a:rPr lang="en-US" dirty="0"/>
              <a:t>: /</a:t>
            </a:r>
            <a:r>
              <a:rPr lang="en-US" dirty="0" err="1"/>
              <a:t>usr</a:t>
            </a:r>
            <a:r>
              <a:rPr lang="en-US" dirty="0"/>
              <a:t>/lib/</a:t>
            </a:r>
            <a:r>
              <a:rPr lang="en-US" dirty="0" err="1"/>
              <a:t>systemd</a:t>
            </a:r>
            <a:r>
              <a:rPr lang="en-US" dirty="0"/>
              <a:t>/</a:t>
            </a:r>
            <a:r>
              <a:rPr lang="en-US" dirty="0" err="1"/>
              <a:t>systemd</a:t>
            </a:r>
            <a:endParaRPr lang="en-US" dirty="0"/>
          </a:p>
          <a:p>
            <a:r>
              <a:rPr lang="en-US" dirty="0"/>
              <a:t>      volumes:</a:t>
            </a:r>
          </a:p>
          <a:p>
            <a:r>
              <a:rPr lang="en-US" dirty="0"/>
              <a:t>        - /sys/fs/</a:t>
            </a:r>
            <a:r>
              <a:rPr lang="en-US" dirty="0" err="1"/>
              <a:t>cgroup</a:t>
            </a:r>
            <a:r>
              <a:rPr lang="en-US" dirty="0"/>
              <a:t>:/sys/fs/</a:t>
            </a:r>
            <a:r>
              <a:rPr lang="en-US" dirty="0" err="1"/>
              <a:t>cgroup:ro</a:t>
            </a:r>
            <a:r>
              <a:rPr lang="en-US" dirty="0"/>
              <a:t> # required by </a:t>
            </a:r>
            <a:r>
              <a:rPr lang="en-US" dirty="0" err="1"/>
              <a:t>systemd</a:t>
            </a:r>
            <a:endParaRPr lang="en-US" dirty="0"/>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specter_cookbook</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a:t>~/cookbooks/ruby_service/.kitchen.yml</a:t>
            </a:r>
          </a:p>
        </p:txBody>
      </p:sp>
      <p:sp>
        <p:nvSpPr>
          <p:cNvPr id="9" name="Text Placeholder 8">
            <a:extLst>
              <a:ext uri="{FF2B5EF4-FFF2-40B4-BE49-F238E27FC236}">
                <a16:creationId xmlns:a16="http://schemas.microsoft.com/office/drawing/2014/main" id="{45139ED0-73DE-9E47-9E4E-50283EB65BC4}"/>
              </a:ext>
            </a:extLst>
          </p:cNvPr>
          <p:cNvSpPr>
            <a:spLocks noGrp="1"/>
          </p:cNvSpPr>
          <p:nvPr>
            <p:ph type="body" sz="quarter" idx="13"/>
          </p:nvPr>
        </p:nvSpPr>
        <p:spPr>
          <a:xfrm>
            <a:off x="1121104" y="7233558"/>
            <a:ext cx="14404273" cy="424543"/>
          </a:xfrm>
          <a:solidFill>
            <a:schemeClr val="accent1">
              <a:alpha val="25000"/>
            </a:schemeClr>
          </a:solidFill>
        </p:spPr>
        <p:txBody>
          <a:bodyPr/>
          <a:lstStyle/>
          <a:p>
            <a:endParaRPr lang="en-US" dirty="0"/>
          </a:p>
        </p:txBody>
      </p:sp>
    </p:spTree>
    <p:extLst>
      <p:ext uri="{BB962C8B-B14F-4D97-AF65-F5344CB8AC3E}">
        <p14:creationId xmlns:p14="http://schemas.microsoft.com/office/powerpoint/2010/main" val="265566514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2717-E98F-3742-A87D-E1981BA92B18}"/>
              </a:ext>
            </a:extLst>
          </p:cNvPr>
          <p:cNvSpPr>
            <a:spLocks noGrp="1"/>
          </p:cNvSpPr>
          <p:nvPr>
            <p:ph type="ctrTitle"/>
          </p:nvPr>
        </p:nvSpPr>
        <p:spPr/>
        <p:txBody>
          <a:bodyPr>
            <a:normAutofit fontScale="90000"/>
          </a:bodyPr>
          <a:lstStyle/>
          <a:p>
            <a:r>
              <a:rPr lang="en-US" dirty="0"/>
              <a:t>The Test Matrix</a:t>
            </a:r>
          </a:p>
        </p:txBody>
      </p:sp>
      <p:sp>
        <p:nvSpPr>
          <p:cNvPr id="3" name="Subtitle 2">
            <a:extLst>
              <a:ext uri="{FF2B5EF4-FFF2-40B4-BE49-F238E27FC236}">
                <a16:creationId xmlns:a16="http://schemas.microsoft.com/office/drawing/2014/main" id="{C61DBD85-5797-0341-8A03-D90D3F470E71}"/>
              </a:ext>
            </a:extLst>
          </p:cNvPr>
          <p:cNvSpPr>
            <a:spLocks noGrp="1"/>
          </p:cNvSpPr>
          <p:nvPr>
            <p:ph type="subTitle" idx="1"/>
          </p:nvPr>
        </p:nvSpPr>
        <p:spPr>
          <a:xfrm>
            <a:off x="1671638" y="3271839"/>
            <a:ext cx="12319000" cy="2051276"/>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b="1"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3D2604F-F4CF-BE4E-9858-FACC4F542320}"/>
              </a:ext>
            </a:extLst>
          </p:cNvPr>
          <p:cNvSpPr txBox="1"/>
          <p:nvPr/>
        </p:nvSpPr>
        <p:spPr bwMode="white">
          <a:xfrm>
            <a:off x="1671637" y="5600700"/>
            <a:ext cx="12319001" cy="669471"/>
          </a:xfrm>
          <a:prstGeom prst="rect">
            <a:avLst/>
          </a:prstGeom>
          <a:solidFill>
            <a:schemeClr val="tx2"/>
          </a:solidFill>
        </p:spPr>
        <p:txBody>
          <a:bodyPr vert="horz" wrap="square" lIns="91440" tIns="91440" rIns="91440" bIns="91440" rtlCol="0" anchor="ctr">
            <a:normAutofit/>
          </a:bodyPr>
          <a:lstStyle/>
          <a:p>
            <a:pPr algn="l"/>
            <a:r>
              <a:rPr lang="en-US" b="1" dirty="0">
                <a:solidFill>
                  <a:schemeClr val="bg1"/>
                </a:solidFill>
                <a:latin typeface="Courier New" panose="02070309020205020404" pitchFamily="49" charset="0"/>
                <a:cs typeface="Courier New" panose="02070309020205020404" pitchFamily="49" charset="0"/>
              </a:rPr>
              <a:t>&gt; kitchen list</a:t>
            </a:r>
          </a:p>
        </p:txBody>
      </p:sp>
      <p:sp>
        <p:nvSpPr>
          <p:cNvPr id="7" name="TextBox 6">
            <a:extLst>
              <a:ext uri="{FF2B5EF4-FFF2-40B4-BE49-F238E27FC236}">
                <a16:creationId xmlns:a16="http://schemas.microsoft.com/office/drawing/2014/main" id="{656F9104-FD35-5A40-9A5B-45814EEA9B5D}"/>
              </a:ext>
            </a:extLst>
          </p:cNvPr>
          <p:cNvSpPr txBox="1"/>
          <p:nvPr/>
        </p:nvSpPr>
        <p:spPr bwMode="white">
          <a:xfrm>
            <a:off x="1671637" y="6408962"/>
            <a:ext cx="12319001" cy="1367521"/>
          </a:xfrm>
          <a:prstGeom prst="rect">
            <a:avLst/>
          </a:prstGeom>
          <a:solidFill>
            <a:schemeClr val="tx2"/>
          </a:solidFill>
        </p:spPr>
        <p:txBody>
          <a:bodyPr vert="horz" wrap="square" lIns="91440" tIns="91440" rIns="91440" bIns="91440" rtlCol="0" anchor="t">
            <a:normAutofit/>
          </a:bodyPr>
          <a:lstStyle/>
          <a:p>
            <a:r>
              <a:rPr lang="en-US" sz="2000" b="1" dirty="0">
                <a:solidFill>
                  <a:schemeClr val="bg1"/>
                </a:solidFill>
                <a:latin typeface="Courier New" panose="02070309020205020404" pitchFamily="49" charset="0"/>
                <a:cs typeface="Courier New" panose="02070309020205020404" pitchFamily="49" charset="0"/>
              </a:rPr>
              <a:t>Instance          Driver  </a:t>
            </a:r>
            <a:r>
              <a:rPr lang="en-US" sz="2000" b="1" dirty="0" err="1">
                <a:solidFill>
                  <a:schemeClr val="bg1"/>
                </a:solidFill>
                <a:latin typeface="Courier New" panose="02070309020205020404" pitchFamily="49" charset="0"/>
                <a:cs typeface="Courier New" panose="02070309020205020404" pitchFamily="49" charset="0"/>
              </a:rPr>
              <a:t>Provisioner</a:t>
            </a:r>
            <a:r>
              <a:rPr lang="en-US" sz="2000" b="1" dirty="0">
                <a:solidFill>
                  <a:schemeClr val="bg1"/>
                </a:solidFill>
                <a:latin typeface="Courier New" panose="02070309020205020404" pitchFamily="49" charset="0"/>
                <a:cs typeface="Courier New" panose="02070309020205020404" pitchFamily="49" charset="0"/>
              </a:rPr>
              <a:t>    Verifier  Transport  Last Action ...</a:t>
            </a:r>
          </a:p>
          <a:p>
            <a:r>
              <a:rPr lang="en-US" sz="2000" b="1" dirty="0">
                <a:solidFill>
                  <a:schemeClr val="accent1"/>
                </a:solidFill>
                <a:latin typeface="Courier New" panose="02070309020205020404" pitchFamily="49" charset="0"/>
                <a:cs typeface="Courier New" panose="02070309020205020404" pitchFamily="49" charset="0"/>
              </a:rPr>
              <a:t>default-centos-7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Inspec</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Converged   ...</a:t>
            </a:r>
            <a:endParaRPr lang="en-US" sz="20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046729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Suite Test File</a:t>
            </a:r>
          </a:p>
        </p:txBody>
      </p:sp>
      <p:sp>
        <p:nvSpPr>
          <p:cNvPr id="3" name="Content Placeholder 2"/>
          <p:cNvSpPr>
            <a:spLocks noGrp="1"/>
          </p:cNvSpPr>
          <p:nvPr>
            <p:ph sz="quarter" idx="10"/>
          </p:nvPr>
        </p:nvSpPr>
        <p:spPr/>
        <p:txBody>
          <a:bodyPr>
            <a:normAutofit/>
          </a:bodyPr>
          <a:lstStyle/>
          <a:p>
            <a:r>
              <a:rPr lang="en-US" dirty="0">
                <a:cs typeface="Inconsolata"/>
              </a:rPr>
              <a:t># encoding: utf-8</a:t>
            </a:r>
          </a:p>
          <a:p>
            <a:endParaRPr lang="en-US" dirty="0">
              <a:cs typeface="Inconsolata"/>
            </a:endParaRPr>
          </a:p>
          <a:p>
            <a:r>
              <a:rPr lang="en-US" dirty="0">
                <a:cs typeface="Inconsolata"/>
              </a:rPr>
              <a:t># REFERENCE</a:t>
            </a:r>
          </a:p>
          <a:p>
            <a:r>
              <a:rPr lang="en-US" dirty="0">
                <a:cs typeface="Inconsolata"/>
              </a:rPr>
              <a:t># https://</a:t>
            </a:r>
            <a:r>
              <a:rPr lang="en-US" dirty="0" err="1">
                <a:cs typeface="Inconsolata"/>
              </a:rPr>
              <a:t>inspec.io</a:t>
            </a:r>
            <a:r>
              <a:rPr lang="en-US" dirty="0">
                <a:cs typeface="Inconsolata"/>
              </a:rPr>
              <a:t>/docs/reference/resources/command</a:t>
            </a:r>
          </a:p>
          <a:p>
            <a:r>
              <a:rPr lang="en-US" dirty="0">
                <a:cs typeface="Inconsolata"/>
              </a:rPr>
              <a:t># https://</a:t>
            </a:r>
            <a:r>
              <a:rPr lang="en-US" dirty="0" err="1">
                <a:cs typeface="Inconsolata"/>
              </a:rPr>
              <a:t>inspec.io</a:t>
            </a:r>
            <a:r>
              <a:rPr lang="en-US" dirty="0">
                <a:cs typeface="Inconsolata"/>
              </a:rPr>
              <a:t>/docs/reference/resources/host</a:t>
            </a:r>
          </a:p>
          <a:p>
            <a:r>
              <a:rPr lang="en-US" dirty="0">
                <a:cs typeface="Inconsolata"/>
              </a:rPr>
              <a:t># https://</a:t>
            </a:r>
            <a:r>
              <a:rPr lang="en-US" dirty="0" err="1">
                <a:cs typeface="Inconsolata"/>
              </a:rPr>
              <a:t>inspec.io</a:t>
            </a:r>
            <a:r>
              <a:rPr lang="en-US" dirty="0">
                <a:cs typeface="Inconsolata"/>
              </a:rPr>
              <a:t>/docs/reference/resources/port</a:t>
            </a:r>
          </a:p>
          <a:p>
            <a:r>
              <a:rPr lang="en-US" dirty="0">
                <a:cs typeface="Inconsolata"/>
              </a:rPr>
              <a:t># https://</a:t>
            </a:r>
            <a:r>
              <a:rPr lang="en-US" dirty="0" err="1">
                <a:cs typeface="Inconsolata"/>
              </a:rPr>
              <a:t>inspec.io</a:t>
            </a:r>
            <a:r>
              <a:rPr lang="en-US" dirty="0">
                <a:cs typeface="Inconsolata"/>
              </a:rPr>
              <a:t>/docs/reference/resources/service</a:t>
            </a:r>
          </a:p>
        </p:txBody>
      </p:sp>
      <p:sp>
        <p:nvSpPr>
          <p:cNvPr id="4" name="Text Placeholder 3"/>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/test/integration/default/</a:t>
            </a:r>
            <a:r>
              <a:rPr lang="en-US" dirty="0" err="1">
                <a:cs typeface="Inconsolata"/>
              </a:rPr>
              <a:t>default_test.rb</a:t>
            </a:r>
            <a:endParaRPr lang="en-US" dirty="0">
              <a:cs typeface="Inconsolata"/>
            </a:endParaRPr>
          </a:p>
        </p:txBody>
      </p:sp>
    </p:spTree>
    <p:extLst>
      <p:ext uri="{BB962C8B-B14F-4D97-AF65-F5344CB8AC3E}">
        <p14:creationId xmlns:p14="http://schemas.microsoft.com/office/powerpoint/2010/main" val="3829480809"/>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225551610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5AA9-B82F-494A-89BC-3596A5D916D8}"/>
              </a:ext>
            </a:extLst>
          </p:cNvPr>
          <p:cNvSpPr>
            <a:spLocks noGrp="1"/>
          </p:cNvSpPr>
          <p:nvPr>
            <p:ph type="ctrTitle"/>
          </p:nvPr>
        </p:nvSpPr>
        <p:spPr/>
        <p:txBody>
          <a:bodyPr>
            <a:normAutofit fontScale="90000"/>
          </a:bodyPr>
          <a:lstStyle/>
          <a:p>
            <a:r>
              <a:rPr lang="en-US" dirty="0" err="1"/>
              <a:t>InSpec</a:t>
            </a:r>
            <a:r>
              <a:rPr lang="en-US" dirty="0"/>
              <a:t> Resources</a:t>
            </a:r>
          </a:p>
        </p:txBody>
      </p:sp>
      <p:sp>
        <p:nvSpPr>
          <p:cNvPr id="3" name="Subtitle 2">
            <a:extLst>
              <a:ext uri="{FF2B5EF4-FFF2-40B4-BE49-F238E27FC236}">
                <a16:creationId xmlns:a16="http://schemas.microsoft.com/office/drawing/2014/main" id="{9BC9BA81-855A-E647-897B-D222B3344042}"/>
              </a:ext>
            </a:extLst>
          </p:cNvPr>
          <p:cNvSpPr>
            <a:spLocks noGrp="1"/>
          </p:cNvSpPr>
          <p:nvPr>
            <p:ph type="subTitle" idx="1"/>
          </p:nvPr>
        </p:nvSpPr>
        <p:spPr>
          <a:xfrm>
            <a:off x="1671638" y="3271838"/>
            <a:ext cx="12319000" cy="4206648"/>
          </a:xfrm>
        </p:spPr>
        <p:txBody>
          <a:bodyPr/>
          <a:lstStyle/>
          <a:p>
            <a:r>
              <a:rPr lang="en-US" dirty="0" err="1"/>
              <a:t>InSpec</a:t>
            </a:r>
            <a:r>
              <a:rPr lang="en-US" dirty="0"/>
              <a:t> has </a:t>
            </a:r>
            <a:r>
              <a:rPr lang="en-US" b="1" dirty="0"/>
              <a:t>80+</a:t>
            </a:r>
            <a:r>
              <a:rPr lang="en-US" dirty="0"/>
              <a:t> resources ready use and if you need a solution that we haven’t provided, you can write your own custom resource.</a:t>
            </a:r>
          </a:p>
          <a:p>
            <a:endParaRPr lang="en-US" dirty="0"/>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file</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command</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host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port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http</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service</a:t>
            </a:r>
          </a:p>
        </p:txBody>
      </p:sp>
    </p:spTree>
    <p:extLst>
      <p:ext uri="{BB962C8B-B14F-4D97-AF65-F5344CB8AC3E}">
        <p14:creationId xmlns:p14="http://schemas.microsoft.com/office/powerpoint/2010/main" val="399367786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file</a:t>
            </a:r>
          </a:p>
        </p:txBody>
      </p:sp>
      <p:sp>
        <p:nvSpPr>
          <p:cNvPr id="3" name="Subtitle 2"/>
          <p:cNvSpPr>
            <a:spLocks noGrp="1"/>
          </p:cNvSpPr>
          <p:nvPr>
            <p:ph type="subTitle" idx="1"/>
          </p:nvPr>
        </p:nvSpPr>
        <p:spPr>
          <a:xfrm>
            <a:off x="1671638" y="3271839"/>
            <a:ext cx="12319000" cy="10715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file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all system file types, including files, directories ...</a:t>
            </a:r>
          </a:p>
        </p:txBody>
      </p:sp>
      <p:sp>
        <p:nvSpPr>
          <p:cNvPr id="4" name="Subtitle 2"/>
          <p:cNvSpPr txBox="1">
            <a:spLocks/>
          </p:cNvSpPr>
          <p:nvPr/>
        </p:nvSpPr>
        <p:spPr bwMode="white">
          <a:xfrm>
            <a:off x="1671638" y="4467909"/>
            <a:ext cx="12319001" cy="306178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usr</a:t>
            </a:r>
            <a:r>
              <a:rPr lang="en-US" sz="2400" b="1" dirty="0">
                <a:solidFill>
                  <a:schemeClr val="accent1"/>
                </a:solidFill>
                <a:latin typeface="Courier New" panose="02070309020205020404" pitchFamily="49" charset="0"/>
                <a:cs typeface="Courier New" panose="02070309020205020404" pitchFamily="49" charset="0"/>
              </a:rPr>
              <a:t>/local/bin/ruby'</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exist }</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be_executable</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end</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srv</a:t>
            </a:r>
            <a:r>
              <a:rPr lang="en-US" sz="2400" b="1" dirty="0">
                <a:solidFill>
                  <a:schemeClr val="accent1"/>
                </a:solidFill>
                <a:latin typeface="Courier New" panose="02070309020205020404" pitchFamily="49" charset="0"/>
                <a:cs typeface="Courier New" panose="02070309020205020404" pitchFamily="49" charset="0"/>
              </a:rPr>
              <a:t>/specter'</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be_directory</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  its('owner') { should </a:t>
            </a:r>
            <a:r>
              <a:rPr lang="en-US" sz="2400" b="1" dirty="0" err="1">
                <a:latin typeface="Courier New" panose="02070309020205020404" pitchFamily="49" charset="0"/>
                <a:cs typeface="Courier New" panose="02070309020205020404" pitchFamily="49" charset="0"/>
              </a:rPr>
              <a:t>eq</a:t>
            </a:r>
            <a:r>
              <a:rPr lang="en-US" sz="2400" b="1" dirty="0">
                <a:latin typeface="Courier New" panose="02070309020205020404" pitchFamily="49" charset="0"/>
                <a:cs typeface="Courier New" panose="02070309020205020404" pitchFamily="49" charset="0"/>
              </a:rPr>
              <a:t> 'root' }</a:t>
            </a:r>
          </a:p>
          <a:p>
            <a:r>
              <a:rPr lang="en-US" sz="24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6562986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384829"/>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 { should exist }</a:t>
            </a:r>
          </a:p>
          <a:p>
            <a:r>
              <a:rPr lang="en-US" b="1" dirty="0">
                <a:latin typeface="Courier New" panose="02070309020205020404" pitchFamily="49" charset="0"/>
                <a:cs typeface="Courier New" panose="02070309020205020404" pitchFamily="49" charset="0"/>
              </a:rPr>
              <a:t>end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 -v'</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its('</a:t>
            </a:r>
            <a:r>
              <a:rPr lang="en-US" b="1" dirty="0" err="1">
                <a:latin typeface="Courier New" panose="02070309020205020404" pitchFamily="49" charset="0"/>
                <a:cs typeface="Courier New" panose="02070309020205020404" pitchFamily="49" charset="0"/>
              </a:rPr>
              <a:t>stdout</a:t>
            </a:r>
            <a:r>
              <a:rPr lang="en-US" b="1" dirty="0">
                <a:latin typeface="Courier New" panose="02070309020205020404" pitchFamily="49" charset="0"/>
                <a:cs typeface="Courier New" panose="02070309020205020404" pitchFamily="49" charset="0"/>
              </a:rPr>
              <a:t>') { should match('2.5.1') }</a:t>
            </a:r>
          </a:p>
          <a:p>
            <a:r>
              <a:rPr lang="en-US"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089651416"/>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286051"/>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command(</a:t>
            </a:r>
            <a:r>
              <a:rPr lang="en-US" b="1" dirty="0">
                <a:solidFill>
                  <a:schemeClr val="accent1"/>
                </a:solidFill>
                <a:latin typeface="Courier New Bold" panose="02070309020205020404" pitchFamily="49" charset="0"/>
                <a:cs typeface="Inconsolata"/>
              </a:rPr>
              <a:t>'curl http://localhost:8000'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a:t>
            </a:r>
            <a:r>
              <a:rPr lang="en-US" b="1" dirty="0" err="1">
                <a:latin typeface="Courier New Bold" panose="02070309020205020404" pitchFamily="49" charset="0"/>
                <a:cs typeface="Inconsolata"/>
              </a:rPr>
              <a:t>stdout</a:t>
            </a:r>
            <a:r>
              <a:rPr lang="en-US" b="1" dirty="0">
                <a:latin typeface="Courier New Bold" panose="02070309020205020404" pitchFamily="49" charset="0"/>
                <a:cs typeface="Inconsolata"/>
              </a:rPr>
              <a:t>') { should match('welcome friend')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345629441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host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host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the name used to refer to a specific host and its availability, including the Internet protocols and ports over which that host name should be available.</a:t>
            </a:r>
          </a:p>
        </p:txBody>
      </p:sp>
      <p:sp>
        <p:nvSpPr>
          <p:cNvPr id="4" name="Subtitle 2"/>
          <p:cNvSpPr txBox="1">
            <a:spLocks/>
          </p:cNvSpPr>
          <p:nvPr/>
        </p:nvSpPr>
        <p:spPr bwMode="white">
          <a:xfrm>
            <a:off x="1792111" y="5573888"/>
            <a:ext cx="12870946"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host(</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localhost</a:t>
            </a:r>
            <a:r>
              <a:rPr lang="en-US" b="1" dirty="0">
                <a:solidFill>
                  <a:schemeClr val="accent1"/>
                </a:solidFill>
                <a:latin typeface="Courier New Bold" panose="02070309020205020404" pitchFamily="49" charset="0"/>
                <a:cs typeface="Inconsolata"/>
              </a:rPr>
              <a:t>', port: 8000, protocol: '</a:t>
            </a:r>
            <a:r>
              <a:rPr lang="en-US" b="1" dirty="0" err="1">
                <a:solidFill>
                  <a:schemeClr val="accent1"/>
                </a:solidFill>
                <a:latin typeface="Courier New Bold" panose="02070309020205020404" pitchFamily="49" charset="0"/>
                <a:cs typeface="Inconsolata"/>
              </a:rPr>
              <a:t>tcp</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be_reachable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be_resolvable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5290679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port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port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basic port properties, such as port, process, if it’s listening.</a:t>
            </a:r>
          </a:p>
        </p:txBody>
      </p:sp>
      <p:sp>
        <p:nvSpPr>
          <p:cNvPr id="4" name="Subtitle 2"/>
          <p:cNvSpPr txBox="1">
            <a:spLocks/>
          </p:cNvSpPr>
          <p:nvPr/>
        </p:nvSpPr>
        <p:spPr bwMode="white">
          <a:xfrm>
            <a:off x="1671638" y="5204507"/>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port(</a:t>
            </a:r>
            <a:r>
              <a:rPr lang="en-US" b="1" dirty="0">
                <a:solidFill>
                  <a:schemeClr val="accent1"/>
                </a:solidFill>
                <a:latin typeface="Courier New Bold" panose="02070309020205020404" pitchFamily="49" charset="0"/>
                <a:cs typeface="Inconsolata"/>
              </a:rPr>
              <a: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be_listening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its('processes') {should include 'ruby'}</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64877334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http</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http</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http endpoint.</a:t>
            </a:r>
          </a:p>
        </p:txBody>
      </p:sp>
      <p:sp>
        <p:nvSpPr>
          <p:cNvPr id="4" name="Subtitle 2"/>
          <p:cNvSpPr txBox="1">
            <a:spLocks/>
          </p:cNvSpPr>
          <p:nvPr/>
        </p:nvSpPr>
        <p:spPr bwMode="white">
          <a:xfrm>
            <a:off x="734786" y="5204507"/>
            <a:ext cx="15087600"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http(</a:t>
            </a:r>
            <a:r>
              <a:rPr lang="en-US" b="1" dirty="0">
                <a:solidFill>
                  <a:schemeClr val="accent1"/>
                </a:solidFill>
                <a:latin typeface="Courier New Bold" panose="02070309020205020404" pitchFamily="49" charset="0"/>
                <a:cs typeface="Inconsolata"/>
              </a:rPr>
              <a:t>'http://localhost:8000', </a:t>
            </a:r>
            <a:r>
              <a:rPr lang="en-US" b="1" dirty="0" err="1">
                <a:solidFill>
                  <a:schemeClr val="accent1"/>
                </a:solidFill>
                <a:latin typeface="Courier New Bold" panose="02070309020205020404" pitchFamily="49" charset="0"/>
                <a:cs typeface="Inconsolata"/>
              </a:rPr>
              <a:t>enable_remote_worker</a:t>
            </a:r>
            <a:r>
              <a:rPr lang="en-US" b="1" dirty="0">
                <a:solidFill>
                  <a:schemeClr val="accent1"/>
                </a:solidFill>
                <a:latin typeface="Courier New Bold" panose="02070309020205020404" pitchFamily="49" charset="0"/>
                <a:cs typeface="Inconsolata"/>
              </a:rPr>
              <a:t>: true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its('status') { should </a:t>
            </a:r>
            <a:r>
              <a:rPr lang="en-US" b="1" dirty="0" err="1">
                <a:latin typeface="Courier New Bold" panose="02070309020205020404" pitchFamily="49" charset="0"/>
                <a:cs typeface="Inconsolata"/>
              </a:rPr>
              <a:t>eq</a:t>
            </a:r>
            <a:r>
              <a:rPr lang="en-US" b="1" dirty="0">
                <a:latin typeface="Courier New Bold" panose="02070309020205020404" pitchFamily="49" charset="0"/>
                <a:cs typeface="Inconsolata"/>
              </a:rPr>
              <a:t> 200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273509231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service</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service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if the named service is installed, running and/or enabled.</a:t>
            </a:r>
          </a:p>
        </p:txBody>
      </p:sp>
      <p:sp>
        <p:nvSpPr>
          <p:cNvPr id="4" name="Subtitle 2"/>
          <p:cNvSpPr txBox="1">
            <a:spLocks/>
          </p:cNvSpPr>
          <p:nvPr/>
        </p:nvSpPr>
        <p:spPr bwMode="white">
          <a:xfrm>
            <a:off x="1671638" y="5204507"/>
            <a:ext cx="13193889" cy="2269067"/>
          </a:xfrm>
          <a:prstGeom prst="rect">
            <a:avLst/>
          </a:prstGeom>
          <a:ln>
            <a:noFill/>
          </a:ln>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service(</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ruby_service</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be_installed</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be_running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42173867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cs typeface="Inconsolata"/>
              </a:rPr>
              <a:t>-----&gt; Starting Kitchen (v1.20.0)</a:t>
            </a:r>
          </a:p>
          <a:p>
            <a:r>
              <a:rPr lang="en-US" dirty="0">
                <a:cs typeface="Inconsolata"/>
              </a:rPr>
              <a:t>-----&gt; Verifying &lt;default-centos-7&gt;...</a:t>
            </a:r>
          </a:p>
          <a:p>
            <a:r>
              <a:rPr lang="en-US" dirty="0">
                <a:cs typeface="Inconsolata"/>
              </a:rPr>
              <a:t>       Loaded tests from {:path=&gt;".Users.franklinwebber.running_with_scissors.specter_cookbook.test.integration.default"}</a:t>
            </a:r>
          </a:p>
          <a:p>
            <a:endParaRPr lang="en-US" dirty="0">
              <a:cs typeface="Inconsolata"/>
            </a:endParaRPr>
          </a:p>
          <a:p>
            <a:r>
              <a:rPr lang="en-US" dirty="0">
                <a:cs typeface="Inconsolata"/>
              </a:rPr>
              <a:t>Profile: tests from {:path=&gt;"/Users/</a:t>
            </a:r>
            <a:r>
              <a:rPr lang="en-US" dirty="0" err="1">
                <a:cs typeface="Inconsolata"/>
              </a:rPr>
              <a:t>franklinwebber</a:t>
            </a:r>
            <a:r>
              <a:rPr lang="en-US" dirty="0">
                <a:cs typeface="Inconsolata"/>
              </a:rPr>
              <a:t>/</a:t>
            </a:r>
            <a:r>
              <a:rPr lang="en-US" dirty="0" err="1">
                <a:cs typeface="Inconsolata"/>
              </a:rPr>
              <a:t>running_with_scissors</a:t>
            </a:r>
            <a:r>
              <a:rPr lang="en-US" dirty="0">
                <a:cs typeface="Inconsolata"/>
              </a:rPr>
              <a:t>/</a:t>
            </a:r>
            <a:r>
              <a:rPr lang="en-US" dirty="0" err="1">
                <a:cs typeface="Inconsolata"/>
              </a:rPr>
              <a:t>specter_cookbook</a:t>
            </a:r>
            <a:r>
              <a:rPr lang="en-US" dirty="0">
                <a:cs typeface="Inconsolata"/>
              </a:rPr>
              <a:t>/test/integration/default"} (tests from {:path=&gt;".Users.franklinwebber.running_with_scissors.specter_cookbook.test.integration.default"})</a:t>
            </a:r>
          </a:p>
          <a:p>
            <a:r>
              <a:rPr lang="en-US" dirty="0">
                <a:cs typeface="Inconsolata"/>
              </a:rPr>
              <a:t>Version: (not specified)</a:t>
            </a:r>
          </a:p>
        </p:txBody>
      </p:sp>
      <p:sp>
        <p:nvSpPr>
          <p:cNvPr id="3" name="Text Placeholder 2"/>
          <p:cNvSpPr>
            <a:spLocks noGrp="1"/>
          </p:cNvSpPr>
          <p:nvPr>
            <p:ph type="body" sz="quarter" idx="11"/>
          </p:nvPr>
        </p:nvSpPr>
        <p:spPr/>
        <p:txBody>
          <a:bodyPr/>
          <a:lstStyle/>
          <a:p>
            <a:r>
              <a:rPr lang="en-US" dirty="0">
                <a:cs typeface="Inconsolata"/>
              </a:rPr>
              <a:t>&gt; kitchen verify</a:t>
            </a:r>
          </a:p>
        </p:txBody>
      </p:sp>
      <p:sp>
        <p:nvSpPr>
          <p:cNvPr id="5" name="Title 4"/>
          <p:cNvSpPr>
            <a:spLocks noGrp="1"/>
          </p:cNvSpPr>
          <p:nvPr>
            <p:ph type="title"/>
          </p:nvPr>
        </p:nvSpPr>
        <p:spPr/>
        <p:txBody>
          <a:bodyPr/>
          <a:lstStyle/>
          <a:p>
            <a:r>
              <a:rPr lang="en-US" dirty="0"/>
              <a:t>Execute the Tests</a:t>
            </a:r>
          </a:p>
        </p:txBody>
      </p:sp>
    </p:spTree>
    <p:extLst>
      <p:ext uri="{BB962C8B-B14F-4D97-AF65-F5344CB8AC3E}">
        <p14:creationId xmlns:p14="http://schemas.microsoft.com/office/powerpoint/2010/main" val="1490650140"/>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3395897340"/>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Commands</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9665042" y="1068621"/>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120406654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A6BA-9971-E642-8978-81DE9A521AC5}"/>
              </a:ext>
            </a:extLst>
          </p:cNvPr>
          <p:cNvSpPr>
            <a:spLocks noGrp="1"/>
          </p:cNvSpPr>
          <p:nvPr>
            <p:ph type="ctrTitle"/>
          </p:nvPr>
        </p:nvSpPr>
        <p:spPr/>
        <p:txBody>
          <a:bodyPr>
            <a:normAutofit fontScale="90000"/>
          </a:bodyPr>
          <a:lstStyle/>
          <a:p>
            <a:r>
              <a:rPr lang="en-US" dirty="0"/>
              <a:t>Kitchen Verify</a:t>
            </a:r>
          </a:p>
        </p:txBody>
      </p:sp>
      <p:sp>
        <p:nvSpPr>
          <p:cNvPr id="4" name="Subtitle 2">
            <a:extLst>
              <a:ext uri="{FF2B5EF4-FFF2-40B4-BE49-F238E27FC236}">
                <a16:creationId xmlns:a16="http://schemas.microsoft.com/office/drawing/2014/main" id="{194D42BA-653E-2C4B-856B-81B79314A21F}"/>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FB9BF3DD-E1E2-434A-810A-3445757B2D6B}"/>
              </a:ext>
            </a:extLst>
          </p:cNvPr>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a:extLst>
              <a:ext uri="{FF2B5EF4-FFF2-40B4-BE49-F238E27FC236}">
                <a16:creationId xmlns:a16="http://schemas.microsoft.com/office/drawing/2014/main" id="{92F257D0-B9C6-8941-ADCA-C22CAC09D1FE}"/>
              </a:ext>
            </a:extLst>
          </p:cNvPr>
          <p:cNvSpPr/>
          <p:nvPr/>
        </p:nvSpPr>
        <p:spPr bwMode="auto">
          <a:xfrm>
            <a:off x="1671638" y="6318962"/>
            <a:ext cx="4151376" cy="689548"/>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Test Instance</a:t>
            </a:r>
            <a:endParaRPr lang="en-US" sz="2400" b="1" dirty="0">
              <a:gradFill>
                <a:gsLst>
                  <a:gs pos="0">
                    <a:srgbClr val="FFFFFF"/>
                  </a:gs>
                  <a:gs pos="100000">
                    <a:srgbClr val="FFFFFF"/>
                  </a:gs>
                </a:gsLst>
                <a:lin ang="5400000" scaled="0"/>
              </a:gradFill>
            </a:endParaRPr>
          </a:p>
        </p:txBody>
      </p:sp>
      <p:sp>
        <p:nvSpPr>
          <p:cNvPr id="7" name="Subtitle 2">
            <a:extLst>
              <a:ext uri="{FF2B5EF4-FFF2-40B4-BE49-F238E27FC236}">
                <a16:creationId xmlns:a16="http://schemas.microsoft.com/office/drawing/2014/main" id="{82DCBACD-3E83-3749-8EDA-CC01EBA9789F}"/>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converge, and verify one or more test instances.</a:t>
            </a:r>
          </a:p>
        </p:txBody>
      </p:sp>
      <p:sp>
        <p:nvSpPr>
          <p:cNvPr id="8" name="Rounded Rectangle 7">
            <a:extLst>
              <a:ext uri="{FF2B5EF4-FFF2-40B4-BE49-F238E27FC236}">
                <a16:creationId xmlns:a16="http://schemas.microsoft.com/office/drawing/2014/main" id="{F1B896B7-986B-8A49-A447-8EDDA717A558}"/>
              </a:ext>
            </a:extLst>
          </p:cNvPr>
          <p:cNvSpPr/>
          <p:nvPr/>
        </p:nvSpPr>
        <p:spPr bwMode="auto">
          <a:xfrm>
            <a:off x="6091092" y="6318962"/>
            <a:ext cx="2971800" cy="68954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9" name="Rounded Rectangle 8">
            <a:extLst>
              <a:ext uri="{FF2B5EF4-FFF2-40B4-BE49-F238E27FC236}">
                <a16:creationId xmlns:a16="http://schemas.microsoft.com/office/drawing/2014/main" id="{A287AE85-FC86-7946-9ABE-47DE43615932}"/>
              </a:ext>
            </a:extLst>
          </p:cNvPr>
          <p:cNvSpPr/>
          <p:nvPr/>
        </p:nvSpPr>
        <p:spPr bwMode="auto">
          <a:xfrm>
            <a:off x="9330071" y="672937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92FC1B1E-907E-4B48-87D8-71A589EDF2BD}"/>
              </a:ext>
            </a:extLst>
          </p:cNvPr>
          <p:cNvSpPr/>
          <p:nvPr/>
        </p:nvSpPr>
        <p:spPr bwMode="auto">
          <a:xfrm>
            <a:off x="12739539" y="6326355"/>
            <a:ext cx="2743200" cy="689548"/>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1" name="Right Arrow 10">
            <a:extLst>
              <a:ext uri="{FF2B5EF4-FFF2-40B4-BE49-F238E27FC236}">
                <a16:creationId xmlns:a16="http://schemas.microsoft.com/office/drawing/2014/main" id="{FEA9B7BB-671F-0342-ABA4-811308DB78A4}"/>
              </a:ext>
            </a:extLst>
          </p:cNvPr>
          <p:cNvSpPr/>
          <p:nvPr/>
        </p:nvSpPr>
        <p:spPr bwMode="auto">
          <a:xfrm>
            <a:off x="5672309"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ounded Rectangle 13">
            <a:extLst>
              <a:ext uri="{FF2B5EF4-FFF2-40B4-BE49-F238E27FC236}">
                <a16:creationId xmlns:a16="http://schemas.microsoft.com/office/drawing/2014/main" id="{AB7FAF82-3250-FD4E-9CE6-0F63E4AAA1D3}"/>
              </a:ext>
            </a:extLst>
          </p:cNvPr>
          <p:cNvSpPr/>
          <p:nvPr/>
        </p:nvSpPr>
        <p:spPr bwMode="auto">
          <a:xfrm>
            <a:off x="9330071" y="592871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Synchronize Cookbooks</a:t>
            </a:r>
          </a:p>
        </p:txBody>
      </p:sp>
      <p:sp>
        <p:nvSpPr>
          <p:cNvPr id="12" name="Right Arrow 11">
            <a:extLst>
              <a:ext uri="{FF2B5EF4-FFF2-40B4-BE49-F238E27FC236}">
                <a16:creationId xmlns:a16="http://schemas.microsoft.com/office/drawing/2014/main" id="{B18B88F9-6009-0A42-8561-CDB755AA190C}"/>
              </a:ext>
            </a:extLst>
          </p:cNvPr>
          <p:cNvSpPr/>
          <p:nvPr/>
        </p:nvSpPr>
        <p:spPr bwMode="auto">
          <a:xfrm>
            <a:off x="8897824"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3" name="Right Arrow 12">
            <a:extLst>
              <a:ext uri="{FF2B5EF4-FFF2-40B4-BE49-F238E27FC236}">
                <a16:creationId xmlns:a16="http://schemas.microsoft.com/office/drawing/2014/main" id="{70F10DC2-CA85-1344-8FCC-C2AAB7E5BB6A}"/>
              </a:ext>
            </a:extLst>
          </p:cNvPr>
          <p:cNvSpPr/>
          <p:nvPr/>
        </p:nvSpPr>
        <p:spPr bwMode="auto">
          <a:xfrm>
            <a:off x="12360956" y="6311569"/>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2569695"/>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700617030"/>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725F-C963-AF4D-A6DA-724AA3DC0D1B}"/>
              </a:ext>
            </a:extLst>
          </p:cNvPr>
          <p:cNvSpPr>
            <a:spLocks noGrp="1"/>
          </p:cNvSpPr>
          <p:nvPr>
            <p:ph type="ctrTitle"/>
          </p:nvPr>
        </p:nvSpPr>
        <p:spPr/>
        <p:txBody>
          <a:bodyPr>
            <a:normAutofit fontScale="90000"/>
          </a:bodyPr>
          <a:lstStyle/>
          <a:p>
            <a:r>
              <a:rPr lang="en-US" dirty="0"/>
              <a:t>Refactoring</a:t>
            </a:r>
          </a:p>
        </p:txBody>
      </p:sp>
      <p:sp>
        <p:nvSpPr>
          <p:cNvPr id="3" name="Subtitle 2">
            <a:extLst>
              <a:ext uri="{FF2B5EF4-FFF2-40B4-BE49-F238E27FC236}">
                <a16:creationId xmlns:a16="http://schemas.microsoft.com/office/drawing/2014/main" id="{FA7B69AB-4C52-AD4F-8B05-D1064FF2DAB2}"/>
              </a:ext>
            </a:extLst>
          </p:cNvPr>
          <p:cNvSpPr>
            <a:spLocks noGrp="1"/>
          </p:cNvSpPr>
          <p:nvPr>
            <p:ph type="subTitle" idx="1"/>
          </p:nvPr>
        </p:nvSpPr>
        <p:spPr>
          <a:xfrm>
            <a:off x="1671638" y="3271838"/>
            <a:ext cx="12319000" cy="1657971"/>
          </a:xfrm>
        </p:spPr>
        <p:txBody>
          <a:bodyPr/>
          <a:lstStyle/>
          <a:p>
            <a:r>
              <a:rPr lang="en-US" dirty="0"/>
              <a:t>Code refactoring is the process of restructuring existing computer code—changing the factoring—without changing its external behavior. </a:t>
            </a:r>
          </a:p>
          <a:p>
            <a:pPr algn="r"/>
            <a:r>
              <a:rPr lang="en-US" dirty="0"/>
              <a:t>~ Wikipedia</a:t>
            </a:r>
          </a:p>
          <a:p>
            <a:pPr algn="r"/>
            <a:endParaRPr lang="en-US" dirty="0"/>
          </a:p>
          <a:p>
            <a:pPr marL="514350" indent="-514350">
              <a:buFont typeface="+mj-lt"/>
              <a:buAutoNum type="arabicPeriod"/>
            </a:pPr>
            <a:endParaRPr lang="en-US" sz="2400" dirty="0"/>
          </a:p>
          <a:p>
            <a:pPr marL="514350" indent="-514350">
              <a:buFont typeface="+mj-lt"/>
              <a:buAutoNum type="arabicPeriod"/>
            </a:pPr>
            <a:r>
              <a:rPr lang="en-US" sz="2400" dirty="0"/>
              <a:t>Define a test set for the unit first</a:t>
            </a:r>
          </a:p>
          <a:p>
            <a:pPr marL="514350" indent="-514350">
              <a:buFont typeface="+mj-lt"/>
              <a:buAutoNum type="arabicPeriod"/>
            </a:pPr>
            <a:r>
              <a:rPr lang="en-US" sz="2400" dirty="0"/>
              <a:t>Then implement the unit</a:t>
            </a:r>
          </a:p>
          <a:p>
            <a:pPr marL="514350" indent="-514350">
              <a:buFont typeface="+mj-lt"/>
              <a:buAutoNum type="arabicPeriod"/>
            </a:pPr>
            <a:r>
              <a:rPr lang="en-US" sz="2400" dirty="0"/>
              <a:t>Finally verify that the implementation of the unit makes the tests succeed.</a:t>
            </a:r>
          </a:p>
          <a:p>
            <a:pPr marL="514350" indent="-514350">
              <a:buFont typeface="+mj-lt"/>
              <a:buAutoNum type="arabicPeriod"/>
            </a:pPr>
            <a:r>
              <a:rPr lang="en-US" sz="2400" b="1" dirty="0"/>
              <a:t>Refactor</a:t>
            </a:r>
          </a:p>
          <a:p>
            <a:pPr algn="r"/>
            <a:endParaRPr lang="en-US" dirty="0"/>
          </a:p>
        </p:txBody>
      </p:sp>
    </p:spTree>
    <p:extLst>
      <p:ext uri="{BB962C8B-B14F-4D97-AF65-F5344CB8AC3E}">
        <p14:creationId xmlns:p14="http://schemas.microsoft.com/office/powerpoint/2010/main" val="1259492210"/>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Variables</a:t>
            </a:r>
          </a:p>
        </p:txBody>
      </p:sp>
      <p:sp>
        <p:nvSpPr>
          <p:cNvPr id="3" name="Subtitle 2"/>
          <p:cNvSpPr>
            <a:spLocks noGrp="1"/>
          </p:cNvSpPr>
          <p:nvPr>
            <p:ph type="subTitle" idx="1"/>
          </p:nvPr>
        </p:nvSpPr>
        <p:spPr>
          <a:xfrm>
            <a:off x="1671638" y="3271838"/>
            <a:ext cx="12319000" cy="1430791"/>
          </a:xfrm>
        </p:spPr>
        <p:txBody>
          <a:bodyPr/>
          <a:lstStyle/>
          <a:p>
            <a:r>
              <a:rPr lang="en-US" dirty="0"/>
              <a:t>A variable whose name begins with a lowercase letter (a-z) or underscore (_) is a local variable or method invocation.</a:t>
            </a:r>
          </a:p>
        </p:txBody>
      </p:sp>
      <p:sp>
        <p:nvSpPr>
          <p:cNvPr id="4" name="Subtitle 2">
            <a:extLst>
              <a:ext uri="{FF2B5EF4-FFF2-40B4-BE49-F238E27FC236}">
                <a16:creationId xmlns:a16="http://schemas.microsoft.com/office/drawing/2014/main" id="{2C6AD8C9-C8AC-5643-BFC5-9787289331A7}"/>
              </a:ext>
            </a:extLst>
          </p:cNvPr>
          <p:cNvSpPr txBox="1">
            <a:spLocks/>
          </p:cNvSpPr>
          <p:nvPr/>
        </p:nvSpPr>
        <p:spPr bwMode="white">
          <a:xfrm>
            <a:off x="1671638" y="4506686"/>
            <a:ext cx="13193889" cy="349431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/specter'</a:t>
            </a:r>
          </a:p>
          <a:p>
            <a:endParaRPr lang="en-US" b="1" dirty="0">
              <a:latin typeface="Courier New Bold" panose="02070309020205020404" pitchFamily="49" charset="0"/>
              <a:cs typeface="Inconsolata"/>
            </a:endParaRPr>
          </a:p>
          <a:p>
            <a:r>
              <a:rPr lang="en-US" b="1" dirty="0">
                <a:latin typeface="Courier New Bold" panose="02070309020205020404" pitchFamily="49" charset="0"/>
                <a:cs typeface="Inconsolata"/>
              </a:rPr>
              <a:t>execute '</a:t>
            </a:r>
            <a:r>
              <a:rPr lang="en-US" b="1" dirty="0" err="1">
                <a:latin typeface="Courier New Bold" panose="02070309020205020404" pitchFamily="49" charset="0"/>
                <a:cs typeface="Inconsolata"/>
              </a:rPr>
              <a:t>extract_site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cwd</a:t>
            </a:r>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command 'unzip </a:t>
            </a:r>
            <a:r>
              <a:rPr lang="en-US" b="1" dirty="0" err="1">
                <a:latin typeface="Courier New Bold" panose="02070309020205020404" pitchFamily="49" charset="0"/>
                <a:cs typeface="Inconsolata"/>
              </a:rPr>
              <a:t>specter.zip</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not_if</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File.exist</a:t>
            </a:r>
            <a:r>
              <a:rPr lang="en-US" b="1" dirty="0">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action :nothing</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30262964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Attributes</a:t>
            </a:r>
          </a:p>
        </p:txBody>
      </p:sp>
      <p:sp>
        <p:nvSpPr>
          <p:cNvPr id="3" name="Subtitle 2"/>
          <p:cNvSpPr>
            <a:spLocks noGrp="1"/>
          </p:cNvSpPr>
          <p:nvPr>
            <p:ph type="subTitle" idx="1"/>
          </p:nvPr>
        </p:nvSpPr>
        <p:spPr>
          <a:xfrm>
            <a:off x="1671637" y="3271839"/>
            <a:ext cx="13526029" cy="2294074"/>
          </a:xfrm>
        </p:spPr>
        <p:txBody>
          <a:bodyPr/>
          <a:lstStyle/>
          <a:p>
            <a:r>
              <a:rPr lang="en-US" dirty="0"/>
              <a:t>An attribute is a specific detail about a node. Cookbooks may appended additional details.</a:t>
            </a:r>
          </a:p>
          <a:p>
            <a:endParaRPr lang="en-US" dirty="0"/>
          </a:p>
          <a:p>
            <a:endParaRPr lang="en-US" dirty="0"/>
          </a:p>
          <a:p>
            <a:r>
              <a:rPr lang="en-US" dirty="0"/>
              <a:t>Creating an attributes file within a cookbook:</a:t>
            </a:r>
          </a:p>
        </p:txBody>
      </p:sp>
      <p:sp>
        <p:nvSpPr>
          <p:cNvPr id="5" name="Subtitle 2">
            <a:extLst>
              <a:ext uri="{FF2B5EF4-FFF2-40B4-BE49-F238E27FC236}">
                <a16:creationId xmlns:a16="http://schemas.microsoft.com/office/drawing/2014/main" id="{208A6C2F-FF22-A04D-8FBE-2B175647DB0D}"/>
              </a:ext>
            </a:extLst>
          </p:cNvPr>
          <p:cNvSpPr txBox="1">
            <a:spLocks/>
          </p:cNvSpPr>
          <p:nvPr/>
        </p:nvSpPr>
        <p:spPr bwMode="white">
          <a:xfrm>
            <a:off x="1671637" y="5788469"/>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attribute default</a:t>
            </a:r>
          </a:p>
        </p:txBody>
      </p:sp>
    </p:spTree>
    <p:extLst>
      <p:ext uri="{BB962C8B-B14F-4D97-AF65-F5344CB8AC3E}">
        <p14:creationId xmlns:p14="http://schemas.microsoft.com/office/powerpoint/2010/main" val="2509595982"/>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Define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at particular precedence level in the attributes file and then it is retrieved from the node object.</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8" y="473528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/attributes/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7" y="5519256"/>
            <a:ext cx="12319001" cy="2007980"/>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charset="0"/>
                <a:ea typeface="Courier New" charset="0"/>
                <a:cs typeface="Courier New" charset="0"/>
              </a:rPr>
              <a:t>default['</a:t>
            </a:r>
            <a:r>
              <a:rPr lang="en-US" sz="2000" b="1" dirty="0" err="1">
                <a:latin typeface="Courier New" charset="0"/>
                <a:ea typeface="Courier New" charset="0"/>
                <a:cs typeface="Courier New" charset="0"/>
              </a:rPr>
              <a:t>ruby_service</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site_path</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/specter'</a:t>
            </a:r>
          </a:p>
        </p:txBody>
      </p:sp>
    </p:spTree>
    <p:extLst>
      <p:ext uri="{BB962C8B-B14F-4D97-AF65-F5344CB8AC3E}">
        <p14:creationId xmlns:p14="http://schemas.microsoft.com/office/powerpoint/2010/main" val="394728720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Use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at particular precedence level in the attributes file and then it is retrieved from the node object.</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7" y="4480122"/>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/recipe/</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6" y="5264090"/>
            <a:ext cx="12319001" cy="2554693"/>
          </a:xfrm>
          <a:prstGeom prst="rect">
            <a:avLst/>
          </a:prstGeom>
          <a:ln>
            <a:solidFill>
              <a:schemeClr val="tx2"/>
            </a:solidFill>
            <a:prstDash val="dash"/>
          </a:ln>
        </p:spPr>
        <p:txBody>
          <a:bodyPr vert="horz" wrap="square" lIns="91440" tIns="91440" rIns="91440" bIns="91440" rtlCol="0">
            <a:normAutofit lnSpcReduction="10000"/>
          </a:bodyPr>
          <a:lstStyle/>
          <a:p>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 </a:t>
            </a:r>
            <a:r>
              <a:rPr lang="en-US" sz="2000" b="1" dirty="0">
                <a:solidFill>
                  <a:schemeClr val="accent1"/>
                </a:solidFill>
                <a:latin typeface="Courier New Bold" panose="02070309020205020404" pitchFamily="49" charset="0"/>
                <a:cs typeface="Inconsolata"/>
              </a:rPr>
              <a:t>node['</a:t>
            </a:r>
            <a:r>
              <a:rPr lang="en-US" sz="2000" b="1" dirty="0" err="1">
                <a:solidFill>
                  <a:schemeClr val="accent1"/>
                </a:solidFill>
                <a:latin typeface="Courier New Bold" panose="02070309020205020404" pitchFamily="49" charset="0"/>
                <a:cs typeface="Inconsolata"/>
              </a:rPr>
              <a:t>ruby_service</a:t>
            </a:r>
            <a:r>
              <a:rPr lang="en-US" sz="2000" b="1" dirty="0">
                <a:solidFill>
                  <a:schemeClr val="accent1"/>
                </a:solidFill>
                <a:latin typeface="Courier New Bold" panose="02070309020205020404" pitchFamily="49" charset="0"/>
                <a:cs typeface="Inconsolata"/>
              </a:rPr>
              <a:t>']['</a:t>
            </a:r>
            <a:r>
              <a:rPr lang="en-US" sz="2000" b="1" dirty="0" err="1">
                <a:solidFill>
                  <a:schemeClr val="accent1"/>
                </a:solidFill>
                <a:latin typeface="Courier New Bold" panose="02070309020205020404" pitchFamily="49" charset="0"/>
                <a:cs typeface="Inconsolata"/>
              </a:rPr>
              <a:t>site_path</a:t>
            </a:r>
            <a:r>
              <a:rPr lang="en-US" sz="2000" b="1" dirty="0">
                <a:solidFill>
                  <a:schemeClr val="accent1"/>
                </a:solidFill>
                <a:latin typeface="Courier New Bold" panose="02070309020205020404" pitchFamily="49" charset="0"/>
                <a:cs typeface="Inconsolata"/>
              </a:rPr>
              <a:t>']</a:t>
            </a:r>
          </a:p>
          <a:p>
            <a:endParaRPr lang="en-US" sz="2000" b="1" dirty="0">
              <a:latin typeface="Courier New Bold" panose="02070309020205020404" pitchFamily="49" charset="0"/>
              <a:cs typeface="Inconsolata"/>
            </a:endParaRPr>
          </a:p>
          <a:p>
            <a:r>
              <a:rPr lang="en-US" sz="2000" b="1" dirty="0">
                <a:latin typeface="Courier New Bold" panose="02070309020205020404" pitchFamily="49" charset="0"/>
                <a:cs typeface="Inconsolata"/>
              </a:rPr>
              <a:t>execute '</a:t>
            </a:r>
            <a:r>
              <a:rPr lang="en-US" sz="2000" b="1" dirty="0" err="1">
                <a:latin typeface="Courier New Bold" panose="02070309020205020404" pitchFamily="49" charset="0"/>
                <a:cs typeface="Inconsolata"/>
              </a:rPr>
              <a:t>extract_site</a:t>
            </a:r>
            <a:r>
              <a:rPr lang="en-US" sz="2000" b="1" dirty="0">
                <a:latin typeface="Courier New Bold" panose="02070309020205020404" pitchFamily="49" charset="0"/>
                <a:cs typeface="Inconsolata"/>
              </a:rPr>
              <a:t>' do</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cwd</a:t>
            </a:r>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srv</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command 'unzip </a:t>
            </a:r>
            <a:r>
              <a:rPr lang="en-US" sz="2000" b="1" dirty="0" err="1">
                <a:latin typeface="Courier New Bold" panose="02070309020205020404" pitchFamily="49" charset="0"/>
                <a:cs typeface="Inconsolata"/>
              </a:rPr>
              <a:t>specter.zip</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not_if</a:t>
            </a:r>
            <a:r>
              <a:rPr lang="en-US" sz="2000" b="1" dirty="0">
                <a:latin typeface="Courier New Bold" panose="02070309020205020404" pitchFamily="49" charset="0"/>
                <a:cs typeface="Inconsolata"/>
              </a:rPr>
              <a:t> { </a:t>
            </a:r>
            <a:r>
              <a:rPr lang="en-US" sz="2000" b="1" dirty="0" err="1">
                <a:latin typeface="Courier New Bold" panose="02070309020205020404" pitchFamily="49" charset="0"/>
                <a:cs typeface="Inconsolata"/>
              </a:rPr>
              <a:t>File.exist</a:t>
            </a:r>
            <a:r>
              <a:rPr lang="en-US" sz="2000" b="1" dirty="0">
                <a:latin typeface="Courier New Bold" panose="02070309020205020404" pitchFamily="49" charset="0"/>
                <a:cs typeface="Inconsolata"/>
              </a:rPr>
              <a:t>?(</a:t>
            </a:r>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a:t>
            </a:r>
          </a:p>
          <a:p>
            <a:r>
              <a:rPr lang="en-US" sz="2000" b="1" dirty="0">
                <a:latin typeface="Courier New Bold" panose="02070309020205020404" pitchFamily="49" charset="0"/>
                <a:cs typeface="Inconsolata"/>
              </a:rPr>
              <a:t>  action :nothing</a:t>
            </a:r>
          </a:p>
          <a:p>
            <a:r>
              <a:rPr lang="en-US" sz="20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3523115392"/>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2135048"/>
          </a:xfrm>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a:p>
            <a:endParaRPr lang="en-US" dirty="0"/>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3459907798"/>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7" name="Subtitle 2">
            <a:extLst>
              <a:ext uri="{FF2B5EF4-FFF2-40B4-BE49-F238E27FC236}">
                <a16:creationId xmlns:a16="http://schemas.microsoft.com/office/drawing/2014/main" id="{9373F334-B228-B842-B309-49DC8F2BF3EE}"/>
              </a:ext>
            </a:extLst>
          </p:cNvPr>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8" name="Round Diagonal Corner Rectangle 7">
            <a:extLst>
              <a:ext uri="{FF2B5EF4-FFF2-40B4-BE49-F238E27FC236}">
                <a16:creationId xmlns:a16="http://schemas.microsoft.com/office/drawing/2014/main" id="{F152FC47-3D03-6E4A-8EAB-0D7640F20B7E}"/>
              </a:ext>
            </a:extLst>
          </p:cNvPr>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9" name="Round Diagonal Corner Rectangle 8">
            <a:extLst>
              <a:ext uri="{FF2B5EF4-FFF2-40B4-BE49-F238E27FC236}">
                <a16:creationId xmlns:a16="http://schemas.microsoft.com/office/drawing/2014/main" id="{FDE05842-8487-6141-9369-6B9730D7FC26}"/>
              </a:ext>
            </a:extLst>
          </p:cNvPr>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10" name="Round Diagonal Corner Rectangle 9">
            <a:extLst>
              <a:ext uri="{FF2B5EF4-FFF2-40B4-BE49-F238E27FC236}">
                <a16:creationId xmlns:a16="http://schemas.microsoft.com/office/drawing/2014/main" id="{40277D33-344F-384A-B3C7-79BF1584A1AC}"/>
              </a:ext>
            </a:extLst>
          </p:cNvPr>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cxnSp>
        <p:nvCxnSpPr>
          <p:cNvPr id="11" name="Straight Connector 10">
            <a:extLst>
              <a:ext uri="{FF2B5EF4-FFF2-40B4-BE49-F238E27FC236}">
                <a16:creationId xmlns:a16="http://schemas.microsoft.com/office/drawing/2014/main" id="{C5963251-6FE6-7941-A6FA-218BFA8008D2}"/>
              </a:ext>
            </a:extLst>
          </p:cNvPr>
          <p:cNvCxnSpPr>
            <a:stCxn id="1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C5C068F-5824-0E4E-A713-EBC36F6F4C2E}"/>
              </a:ext>
            </a:extLst>
          </p:cNvPr>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1D37978-CC92-8541-B2DF-0C7C08EAA33D}"/>
              </a:ext>
            </a:extLst>
          </p:cNvPr>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14" name="Round Diagonal Corner Rectangle 13">
            <a:extLst>
              <a:ext uri="{FF2B5EF4-FFF2-40B4-BE49-F238E27FC236}">
                <a16:creationId xmlns:a16="http://schemas.microsoft.com/office/drawing/2014/main" id="{ACF9543F-36FC-2D42-B9A8-FD22A1A7DF7F}"/>
              </a:ext>
            </a:extLst>
          </p:cNvPr>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default.rb</a:t>
            </a:r>
            <a:endParaRPr lang="en-US" dirty="0">
              <a:solidFill>
                <a:schemeClr val="bg1"/>
              </a:solidFill>
            </a:endParaRPr>
          </a:p>
        </p:txBody>
      </p:sp>
      <p:cxnSp>
        <p:nvCxnSpPr>
          <p:cNvPr id="15" name="Straight Connector 14">
            <a:extLst>
              <a:ext uri="{FF2B5EF4-FFF2-40B4-BE49-F238E27FC236}">
                <a16:creationId xmlns:a16="http://schemas.microsoft.com/office/drawing/2014/main" id="{8F2EAD01-F6E5-0545-B57C-B9A9FF837B25}"/>
              </a:ext>
            </a:extLst>
          </p:cNvPr>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533E0EF0-9D1E-D646-801E-4600139F0426}"/>
              </a:ext>
            </a:extLst>
          </p:cNvPr>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01FAEA3-5744-EC49-9609-F4F2094D1BDB}"/>
              </a:ext>
            </a:extLst>
          </p:cNvPr>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9" name="Right Bracket 18">
            <a:extLst>
              <a:ext uri="{FF2B5EF4-FFF2-40B4-BE49-F238E27FC236}">
                <a16:creationId xmlns:a16="http://schemas.microsoft.com/office/drawing/2014/main" id="{3CE81377-D756-F64E-9CF0-B5F2E5C32A5A}"/>
              </a:ext>
            </a:extLst>
          </p:cNvPr>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578802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Recipe</a:t>
            </a:r>
          </a:p>
        </p:txBody>
      </p:sp>
      <p:sp>
        <p:nvSpPr>
          <p:cNvPr id="7" name="Subtitle 2">
            <a:extLst>
              <a:ext uri="{FF2B5EF4-FFF2-40B4-BE49-F238E27FC236}">
                <a16:creationId xmlns:a16="http://schemas.microsoft.com/office/drawing/2014/main" id="{9B8E9D1E-B982-B640-BEB1-9F8B6E5CAA04}"/>
              </a:ext>
            </a:extLst>
          </p:cNvPr>
          <p:cNvSpPr>
            <a:spLocks noGrp="1"/>
          </p:cNvSpPr>
          <p:nvPr>
            <p:ph type="subTitle" idx="1"/>
          </p:nvPr>
        </p:nvSpPr>
        <p:spPr>
          <a:xfrm>
            <a:off x="1671637" y="3271838"/>
            <a:ext cx="13526029" cy="1920647"/>
          </a:xfrm>
        </p:spPr>
        <p:txBody>
          <a:bodyPr/>
          <a:lstStyle/>
          <a:p>
            <a:r>
              <a:rPr lang="en-US" dirty="0"/>
              <a:t>The Chef DK provides another convenience command to assist you with creating recipes. It generates the recipe file and associated test files.</a:t>
            </a:r>
          </a:p>
        </p:txBody>
      </p:sp>
      <p:sp>
        <p:nvSpPr>
          <p:cNvPr id="8" name="Subtitle 2">
            <a:extLst>
              <a:ext uri="{FF2B5EF4-FFF2-40B4-BE49-F238E27FC236}">
                <a16:creationId xmlns:a16="http://schemas.microsoft.com/office/drawing/2014/main" id="{6D5124B0-2BE2-C54B-A494-2631BD468849}"/>
              </a:ext>
            </a:extLst>
          </p:cNvPr>
          <p:cNvSpPr txBox="1">
            <a:spLocks/>
          </p:cNvSpPr>
          <p:nvPr/>
        </p:nvSpPr>
        <p:spPr bwMode="white">
          <a:xfrm>
            <a:off x="1671637" y="5316992"/>
            <a:ext cx="12319000" cy="1143000"/>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recipe install</a:t>
            </a: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rm</a:t>
            </a:r>
            <a:r>
              <a:rPr lang="en-US" b="1" dirty="0">
                <a:solidFill>
                  <a:schemeClr val="bg1"/>
                </a:solidFill>
                <a:latin typeface="Courier New" panose="02070309020205020404" pitchFamily="49" charset="0"/>
                <a:cs typeface="Courier New" panose="02070309020205020404" pitchFamily="49" charset="0"/>
              </a:rPr>
              <a:t> test/integration/default/</a:t>
            </a:r>
            <a:r>
              <a:rPr lang="en-US" b="1" dirty="0" err="1">
                <a:solidFill>
                  <a:schemeClr val="bg1"/>
                </a:solidFill>
                <a:latin typeface="Courier New" panose="02070309020205020404" pitchFamily="49" charset="0"/>
                <a:cs typeface="Courier New" panose="02070309020205020404" pitchFamily="49" charset="0"/>
              </a:rPr>
              <a:t>install_test.rb</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814577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7" name="Subtitle 2">
            <a:extLst>
              <a:ext uri="{FF2B5EF4-FFF2-40B4-BE49-F238E27FC236}">
                <a16:creationId xmlns:a16="http://schemas.microsoft.com/office/drawing/2014/main" id="{7863D2DE-A686-2D4D-AB80-99BBCDB2B9B1}"/>
              </a:ext>
            </a:extLst>
          </p:cNvPr>
          <p:cNvSpPr txBox="1">
            <a:spLocks/>
          </p:cNvSpPr>
          <p:nvPr/>
        </p:nvSpPr>
        <p:spPr bwMode="white">
          <a:xfrm>
            <a:off x="1671639" y="451555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/recipes/</a:t>
            </a:r>
            <a:r>
              <a:rPr lang="en-US" b="1" dirty="0" err="1">
                <a:latin typeface="Courier New Bold" panose="02070309020205020404" pitchFamily="49" charset="0"/>
                <a:cs typeface="Inconsolata"/>
              </a:rPr>
              <a:t>default.rb</a:t>
            </a:r>
            <a:endParaRPr lang="en-US"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47E42640-9439-744D-BE2E-7411302CAF80}"/>
              </a:ext>
            </a:extLst>
          </p:cNvPr>
          <p:cNvSpPr txBox="1"/>
          <p:nvPr/>
        </p:nvSpPr>
        <p:spPr bwMode="white">
          <a:xfrm>
            <a:off x="1671638" y="5299525"/>
            <a:ext cx="12319001" cy="2554693"/>
          </a:xfrm>
          <a:prstGeom prst="rect">
            <a:avLst/>
          </a:prstGeom>
          <a:ln>
            <a:solidFill>
              <a:schemeClr val="tx2"/>
            </a:solidFill>
            <a:prstDash val="dash"/>
          </a:ln>
        </p:spPr>
        <p:txBody>
          <a:bodyPr vert="horz" wrap="square" lIns="91440" tIns="91440" rIns="91440" bIns="91440" rtlCol="0">
            <a:normAutofit/>
          </a:bodyPr>
          <a:lstStyle/>
          <a:p>
            <a:r>
              <a:rPr lang="en-US" sz="2800" b="1" dirty="0" err="1">
                <a:latin typeface="Courier New" panose="02070309020205020404" pitchFamily="49" charset="0"/>
                <a:cs typeface="Courier New" panose="02070309020205020404" pitchFamily="49" charset="0"/>
              </a:rPr>
              <a:t>ruby_service_site</a:t>
            </a:r>
            <a:r>
              <a:rPr lang="en-US" sz="2800" b="1" dirty="0">
                <a:latin typeface="Courier New" panose="02070309020205020404" pitchFamily="49" charset="0"/>
                <a:cs typeface="Courier New" panose="02070309020205020404" pitchFamily="49" charset="0"/>
              </a:rPr>
              <a:t> 'specter' do</a:t>
            </a:r>
          </a:p>
          <a:p>
            <a:r>
              <a:rPr lang="en-US" sz="2800" b="1" dirty="0">
                <a:latin typeface="Courier New" panose="02070309020205020404" pitchFamily="49" charset="0"/>
                <a:cs typeface="Courier New" panose="02070309020205020404" pitchFamily="49" charset="0"/>
              </a:rPr>
              <a:t>  source '</a:t>
            </a:r>
            <a:r>
              <a:rPr lang="en-US" sz="2800" b="1" dirty="0" err="1">
                <a:latin typeface="Courier New" panose="02070309020205020404" pitchFamily="49" charset="0"/>
                <a:cs typeface="Courier New" panose="02070309020205020404" pitchFamily="49" charset="0"/>
              </a:rPr>
              <a:t>specter.zip</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path '/</a:t>
            </a:r>
            <a:r>
              <a:rPr lang="en-US" sz="2800" b="1" dirty="0" err="1">
                <a:latin typeface="Courier New" panose="02070309020205020404" pitchFamily="49" charset="0"/>
                <a:cs typeface="Courier New" panose="02070309020205020404" pitchFamily="49" charset="0"/>
              </a:rPr>
              <a:t>srv</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action :create</a:t>
            </a:r>
          </a:p>
          <a:p>
            <a:r>
              <a:rPr lang="en-US" sz="28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610359780"/>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Chef DK provides another convenience command to assist you with creating custom resources</a:t>
            </a:r>
          </a:p>
        </p:txBody>
      </p:sp>
      <p:sp>
        <p:nvSpPr>
          <p:cNvPr id="6" name="Subtitle 2">
            <a:extLst>
              <a:ext uri="{FF2B5EF4-FFF2-40B4-BE49-F238E27FC236}">
                <a16:creationId xmlns:a16="http://schemas.microsoft.com/office/drawing/2014/main" id="{645B74FA-35CD-1D4F-9D58-E90C304ABE0A}"/>
              </a:ext>
            </a:extLst>
          </p:cNvPr>
          <p:cNvSpPr txBox="1">
            <a:spLocks/>
          </p:cNvSpPr>
          <p:nvPr/>
        </p:nvSpPr>
        <p:spPr bwMode="white">
          <a:xfrm>
            <a:off x="1792111" y="4393319"/>
            <a:ext cx="12319000" cy="757237"/>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resource site</a:t>
            </a:r>
          </a:p>
        </p:txBody>
      </p:sp>
    </p:spTree>
    <p:extLst>
      <p:ext uri="{BB962C8B-B14F-4D97-AF65-F5344CB8AC3E}">
        <p14:creationId xmlns:p14="http://schemas.microsoft.com/office/powerpoint/2010/main" val="999678875"/>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properties have a type and specify if they required. One property may be associated with the name value.</a:t>
            </a:r>
          </a:p>
        </p:txBody>
      </p:sp>
      <p:sp>
        <p:nvSpPr>
          <p:cNvPr id="6" name="Subtitle 2">
            <a:extLst>
              <a:ext uri="{FF2B5EF4-FFF2-40B4-BE49-F238E27FC236}">
                <a16:creationId xmlns:a16="http://schemas.microsoft.com/office/drawing/2014/main" id="{BDDC1470-B8C3-8949-A9C1-835F1B9F1903}"/>
              </a:ext>
            </a:extLst>
          </p:cNvPr>
          <p:cNvSpPr txBox="1">
            <a:spLocks/>
          </p:cNvSpPr>
          <p:nvPr/>
        </p:nvSpPr>
        <p:spPr bwMode="white">
          <a:xfrm>
            <a:off x="1671639" y="4640065"/>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/resources/</a:t>
            </a:r>
            <a:r>
              <a:rPr lang="en-US" b="1" dirty="0" err="1">
                <a:latin typeface="Courier New Bold" panose="02070309020205020404" pitchFamily="49" charset="0"/>
                <a:cs typeface="Inconsolata"/>
              </a:rPr>
              <a:t>site.rb</a:t>
            </a:r>
            <a:endParaRPr lang="en-US" b="1" dirty="0">
              <a:latin typeface="Courier New Bold" panose="02070309020205020404" pitchFamily="49" charset="0"/>
              <a:cs typeface="Inconsolata"/>
            </a:endParaRPr>
          </a:p>
        </p:txBody>
      </p:sp>
      <p:sp>
        <p:nvSpPr>
          <p:cNvPr id="7" name="TextBox 6">
            <a:extLst>
              <a:ext uri="{FF2B5EF4-FFF2-40B4-BE49-F238E27FC236}">
                <a16:creationId xmlns:a16="http://schemas.microsoft.com/office/drawing/2014/main" id="{470FA915-E1ED-0B48-BA6C-962688FD6F2B}"/>
              </a:ext>
            </a:extLst>
          </p:cNvPr>
          <p:cNvSpPr txBox="1"/>
          <p:nvPr/>
        </p:nvSpPr>
        <p:spPr bwMode="white">
          <a:xfrm>
            <a:off x="1671638" y="5424033"/>
            <a:ext cx="12319001" cy="2554693"/>
          </a:xfrm>
          <a:prstGeom prst="rect">
            <a:avLst/>
          </a:prstGeom>
          <a:ln>
            <a:solidFill>
              <a:schemeClr val="tx2"/>
            </a:solidFill>
            <a:prstDash val="dash"/>
          </a:ln>
        </p:spPr>
        <p:txBody>
          <a:bodyPr vert="horz" wrap="square" lIns="91440" tIns="91440" rIns="91440" bIns="91440" rtlCol="0">
            <a:normAutofit fontScale="92500" lnSpcReduction="20000"/>
          </a:bodyPr>
          <a:lstStyle/>
          <a:p>
            <a:r>
              <a:rPr lang="en-US" sz="2800" b="1" dirty="0">
                <a:latin typeface="Courier New Bold" panose="02070309020205020404" pitchFamily="49" charset="0"/>
                <a:cs typeface="Inconsolata"/>
              </a:rPr>
              <a:t>property :</a:t>
            </a:r>
            <a:r>
              <a:rPr lang="en-US" sz="2800" b="1" dirty="0" err="1">
                <a:latin typeface="Courier New Bold" panose="02070309020205020404" pitchFamily="49" charset="0"/>
                <a:cs typeface="Inconsolata"/>
              </a:rPr>
              <a:t>site_name</a:t>
            </a:r>
            <a:r>
              <a:rPr lang="en-US" sz="2800" b="1" dirty="0">
                <a:latin typeface="Courier New Bold" panose="02070309020205020404" pitchFamily="49" charset="0"/>
                <a:cs typeface="Inconsolata"/>
              </a:rPr>
              <a:t>, String, </a:t>
            </a:r>
            <a:r>
              <a:rPr lang="en-US" sz="2800" b="1" dirty="0" err="1">
                <a:latin typeface="Courier New Bold" panose="02070309020205020404" pitchFamily="49" charset="0"/>
                <a:cs typeface="Inconsolata"/>
              </a:rPr>
              <a:t>name_property</a:t>
            </a:r>
            <a:r>
              <a:rPr lang="en-US" sz="2800" b="1" dirty="0">
                <a:latin typeface="Courier New Bold" panose="02070309020205020404" pitchFamily="49" charset="0"/>
                <a:cs typeface="Inconsolata"/>
              </a:rPr>
              <a:t>: true</a:t>
            </a:r>
          </a:p>
          <a:p>
            <a:r>
              <a:rPr lang="en-US" sz="2800" b="1" dirty="0">
                <a:latin typeface="Courier New Bold" panose="02070309020205020404" pitchFamily="49" charset="0"/>
                <a:cs typeface="Inconsolata"/>
              </a:rPr>
              <a:t>property :source, String, required: true</a:t>
            </a:r>
          </a:p>
          <a:p>
            <a:r>
              <a:rPr lang="en-US" sz="2800" b="1" dirty="0">
                <a:latin typeface="Courier New Bold" panose="02070309020205020404" pitchFamily="49" charset="0"/>
                <a:cs typeface="Inconsolata"/>
              </a:rPr>
              <a:t>property :path, String, required: true</a:t>
            </a:r>
          </a:p>
          <a:p>
            <a:endParaRPr lang="en-US" sz="2800" b="1" dirty="0">
              <a:latin typeface="Courier New Bold" panose="02070309020205020404" pitchFamily="49" charset="0"/>
              <a:cs typeface="Inconsolata"/>
            </a:endParaRPr>
          </a:p>
          <a:p>
            <a:r>
              <a:rPr lang="en-US" sz="2800" b="1" dirty="0">
                <a:latin typeface="Courier New Bold" panose="02070309020205020404" pitchFamily="49" charset="0"/>
                <a:cs typeface="Inconsolata"/>
              </a:rPr>
              <a:t>action :create do</a:t>
            </a:r>
          </a:p>
          <a:p>
            <a:r>
              <a:rPr lang="en-US" sz="2800" b="1" dirty="0">
                <a:latin typeface="Courier New Bold" panose="02070309020205020404" pitchFamily="49" charset="0"/>
                <a:cs typeface="Inconsolata"/>
              </a:rPr>
              <a:t>  # ...</a:t>
            </a:r>
          </a:p>
          <a:p>
            <a:r>
              <a:rPr lang="en-US" sz="28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602484005"/>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Resource Action with Properties</a:t>
            </a:r>
          </a:p>
        </p:txBody>
      </p:sp>
      <p:sp>
        <p:nvSpPr>
          <p:cNvPr id="10" name="Content Placeholder 9">
            <a:extLst>
              <a:ext uri="{FF2B5EF4-FFF2-40B4-BE49-F238E27FC236}">
                <a16:creationId xmlns:a16="http://schemas.microsoft.com/office/drawing/2014/main" id="{2F071333-A7DC-7A41-9AF4-BB333E0A3274}"/>
              </a:ext>
            </a:extLst>
          </p:cNvPr>
          <p:cNvSpPr>
            <a:spLocks noGrp="1"/>
          </p:cNvSpPr>
          <p:nvPr>
            <p:ph sz="quarter" idx="10"/>
          </p:nvPr>
        </p:nvSpPr>
        <p:spPr/>
        <p:txBody>
          <a:bodyPr>
            <a:normAutofit/>
          </a:bodyPr>
          <a:lstStyle/>
          <a:p>
            <a:r>
              <a:rPr lang="en-US" sz="2400" dirty="0">
                <a:latin typeface="Courier New" panose="02070309020205020404" pitchFamily="49" charset="0"/>
              </a:rPr>
              <a:t>action :create do</a:t>
            </a:r>
          </a:p>
          <a:p>
            <a:r>
              <a:rPr lang="en-US" sz="2400" dirty="0">
                <a:latin typeface="Courier New" panose="02070309020205020404" pitchFamily="49" charset="0"/>
              </a:rPr>
              <a:t>  # ... other resources ...</a:t>
            </a:r>
          </a:p>
          <a:p>
            <a:endParaRPr lang="en-US" sz="2400" dirty="0">
              <a:latin typeface="Courier New" panose="02070309020205020404" pitchFamily="49" charset="0"/>
            </a:endParaRPr>
          </a:p>
          <a:p>
            <a:r>
              <a:rPr lang="en-US" sz="2400" dirty="0">
                <a:latin typeface="Courier New" panose="02070309020205020404" pitchFamily="49" charset="0"/>
              </a:rPr>
              <a:t>  </a:t>
            </a:r>
            <a:r>
              <a:rPr lang="en-US" sz="2400" dirty="0" err="1">
                <a:latin typeface="Courier New" panose="02070309020205020404" pitchFamily="49" charset="0"/>
              </a:rPr>
              <a:t>site_path</a:t>
            </a:r>
            <a:r>
              <a:rPr lang="en-US" sz="2400" dirty="0">
                <a:latin typeface="Courier New" panose="02070309020205020404" pitchFamily="49" charset="0"/>
              </a:rPr>
              <a:t> = "#{</a:t>
            </a:r>
            <a:r>
              <a:rPr lang="en-US" sz="2400" dirty="0" err="1">
                <a:solidFill>
                  <a:schemeClr val="accent1"/>
                </a:solidFill>
                <a:latin typeface="Courier New" panose="02070309020205020404" pitchFamily="49" charset="0"/>
              </a:rPr>
              <a:t>new_resource.path</a:t>
            </a:r>
            <a:r>
              <a:rPr lang="en-US" sz="2400" dirty="0">
                <a:latin typeface="Courier New" panose="02070309020205020404" pitchFamily="49" charset="0"/>
              </a:rPr>
              <a:t>}/#{</a:t>
            </a:r>
            <a:r>
              <a:rPr lang="en-US" sz="2400" dirty="0" err="1">
                <a:solidFill>
                  <a:schemeClr val="accent1"/>
                </a:solidFill>
                <a:latin typeface="Courier New" panose="02070309020205020404" pitchFamily="49" charset="0"/>
              </a:rPr>
              <a:t>new_resource.site_name</a:t>
            </a:r>
            <a:r>
              <a:rPr lang="en-US" sz="2400" dirty="0">
                <a:latin typeface="Courier New" panose="02070309020205020404" pitchFamily="49" charset="0"/>
              </a:rPr>
              <a:t>}"</a:t>
            </a:r>
          </a:p>
          <a:p>
            <a:endParaRPr lang="en-US" sz="2400" dirty="0">
              <a:latin typeface="Courier New" panose="02070309020205020404" pitchFamily="49" charset="0"/>
            </a:endParaRPr>
          </a:p>
          <a:p>
            <a:r>
              <a:rPr lang="en-US" sz="2400" dirty="0">
                <a:latin typeface="Courier New" panose="02070309020205020404" pitchFamily="49" charset="0"/>
              </a:rPr>
              <a:t>  execute '</a:t>
            </a:r>
            <a:r>
              <a:rPr lang="en-US" sz="2400" dirty="0" err="1">
                <a:latin typeface="Courier New" panose="02070309020205020404" pitchFamily="49" charset="0"/>
              </a:rPr>
              <a:t>extract_site</a:t>
            </a:r>
            <a:r>
              <a:rPr lang="en-US" sz="2400" dirty="0">
                <a:latin typeface="Courier New" panose="02070309020205020404" pitchFamily="49" charset="0"/>
              </a:rPr>
              <a:t>' do</a:t>
            </a:r>
          </a:p>
          <a:p>
            <a:r>
              <a:rPr lang="en-US" sz="2400" dirty="0">
                <a:latin typeface="Courier New" panose="02070309020205020404" pitchFamily="49" charset="0"/>
              </a:rPr>
              <a:t>    </a:t>
            </a:r>
            <a:r>
              <a:rPr lang="en-US" sz="2400" dirty="0" err="1">
                <a:latin typeface="Courier New" panose="02070309020205020404" pitchFamily="49" charset="0"/>
              </a:rPr>
              <a:t>cwd</a:t>
            </a:r>
            <a:r>
              <a:rPr lang="en-US" sz="2400" dirty="0">
                <a:latin typeface="Courier New" panose="02070309020205020404" pitchFamily="49" charset="0"/>
              </a:rPr>
              <a:t> </a:t>
            </a:r>
            <a:r>
              <a:rPr lang="en-US" sz="2400" dirty="0" err="1">
                <a:solidFill>
                  <a:schemeClr val="accent1"/>
                </a:solidFill>
                <a:latin typeface="Courier New" panose="02070309020205020404" pitchFamily="49" charset="0"/>
              </a:rPr>
              <a:t>new_resource.path</a:t>
            </a:r>
            <a:endParaRPr lang="en-US" sz="2400" dirty="0">
              <a:solidFill>
                <a:schemeClr val="accent1"/>
              </a:solidFill>
              <a:latin typeface="Courier New" panose="02070309020205020404" pitchFamily="49" charset="0"/>
            </a:endParaRPr>
          </a:p>
          <a:p>
            <a:r>
              <a:rPr lang="en-US" sz="2400" dirty="0">
                <a:latin typeface="Courier New" panose="02070309020205020404" pitchFamily="49" charset="0"/>
              </a:rPr>
              <a:t>    command 'unzip </a:t>
            </a:r>
            <a:r>
              <a:rPr lang="en-US" sz="2400" dirty="0" err="1">
                <a:latin typeface="Courier New" panose="02070309020205020404" pitchFamily="49" charset="0"/>
              </a:rPr>
              <a:t>specter.zip</a:t>
            </a:r>
            <a:r>
              <a:rPr lang="en-US" sz="2400" dirty="0">
                <a:latin typeface="Courier New" panose="02070309020205020404" pitchFamily="49" charset="0"/>
              </a:rPr>
              <a:t>'</a:t>
            </a:r>
          </a:p>
          <a:p>
            <a:r>
              <a:rPr lang="en-US" sz="2400" dirty="0">
                <a:latin typeface="Courier New" panose="02070309020205020404" pitchFamily="49" charset="0"/>
              </a:rPr>
              <a:t>    </a:t>
            </a:r>
            <a:r>
              <a:rPr lang="en-US" sz="2400" dirty="0" err="1">
                <a:latin typeface="Courier New" panose="02070309020205020404" pitchFamily="49" charset="0"/>
              </a:rPr>
              <a:t>not_if</a:t>
            </a:r>
            <a:r>
              <a:rPr lang="en-US" sz="2400" dirty="0">
                <a:latin typeface="Courier New" panose="02070309020205020404" pitchFamily="49" charset="0"/>
              </a:rPr>
              <a:t> { </a:t>
            </a:r>
            <a:r>
              <a:rPr lang="en-US" sz="2400" dirty="0" err="1">
                <a:latin typeface="Courier New" panose="02070309020205020404" pitchFamily="49" charset="0"/>
              </a:rPr>
              <a:t>File.exist</a:t>
            </a:r>
            <a:r>
              <a:rPr lang="en-US" sz="2400" dirty="0">
                <a:latin typeface="Courier New" panose="02070309020205020404" pitchFamily="49" charset="0"/>
              </a:rPr>
              <a:t>?(</a:t>
            </a:r>
            <a:r>
              <a:rPr lang="en-US" sz="2400" dirty="0" err="1">
                <a:latin typeface="Courier New" panose="02070309020205020404" pitchFamily="49" charset="0"/>
              </a:rPr>
              <a:t>site_path</a:t>
            </a:r>
            <a:r>
              <a:rPr lang="en-US" sz="2400" dirty="0">
                <a:latin typeface="Courier New" panose="02070309020205020404" pitchFamily="49" charset="0"/>
              </a:rPr>
              <a:t>) }</a:t>
            </a:r>
          </a:p>
          <a:p>
            <a:r>
              <a:rPr lang="en-US" sz="2400" dirty="0">
                <a:latin typeface="Courier New" panose="02070309020205020404" pitchFamily="49" charset="0"/>
              </a:rPr>
              <a:t>    action :nothing</a:t>
            </a:r>
          </a:p>
          <a:p>
            <a:r>
              <a:rPr lang="en-US" sz="2400" dirty="0">
                <a:latin typeface="Courier New" panose="02070309020205020404" pitchFamily="49" charset="0"/>
              </a:rPr>
              <a:t>  end</a:t>
            </a:r>
          </a:p>
          <a:p>
            <a:r>
              <a:rPr lang="en-US" sz="2400" dirty="0">
                <a:latin typeface="Courier New" panose="02070309020205020404" pitchFamily="49" charset="0"/>
              </a:rPr>
              <a:t>end</a:t>
            </a:r>
          </a:p>
        </p:txBody>
      </p:sp>
      <p:sp>
        <p:nvSpPr>
          <p:cNvPr id="3" name="Subtitle 2"/>
          <p:cNvSpPr>
            <a:spLocks noGrp="1"/>
          </p:cNvSpPr>
          <p:nvPr>
            <p:ph type="body" sz="quarter" idx="11"/>
          </p:nvPr>
        </p:nvSpPr>
        <p:spPr/>
        <p:txBody>
          <a:bodyPr>
            <a:normAutofit/>
          </a:bodyPr>
          <a:lstStyle/>
          <a:p>
            <a:r>
              <a:rPr lang="en-US" dirty="0">
                <a:cs typeface="Inconsolata"/>
              </a:rPr>
              <a:t>~/cookbooks/</a:t>
            </a:r>
            <a:r>
              <a:rPr lang="en-US" dirty="0" err="1">
                <a:cs typeface="Inconsolata"/>
              </a:rPr>
              <a:t>ruby_service</a:t>
            </a:r>
            <a:r>
              <a:rPr lang="en-US" dirty="0">
                <a:cs typeface="Inconsolata"/>
              </a:rPr>
              <a:t>/resources/</a:t>
            </a:r>
            <a:r>
              <a:rPr lang="en-US" dirty="0" err="1">
                <a:cs typeface="Inconsolata"/>
              </a:rPr>
              <a:t>site.rb</a:t>
            </a:r>
            <a:endParaRPr lang="en-US" dirty="0">
              <a:cs typeface="Inconsolata"/>
            </a:endParaRPr>
          </a:p>
        </p:txBody>
      </p:sp>
    </p:spTree>
    <p:extLst>
      <p:ext uri="{BB962C8B-B14F-4D97-AF65-F5344CB8AC3E}">
        <p14:creationId xmlns:p14="http://schemas.microsoft.com/office/powerpoint/2010/main" val="223765837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ü"/>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15023319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First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8" y="7075507"/>
            <a:ext cx="13215584"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840433946"/>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3"/>
              </a:rPr>
              <a:t>http://localhost:8000/scans</a:t>
            </a:r>
            <a:endParaRPr lang="en-US" dirty="0"/>
          </a:p>
          <a:p>
            <a:r>
              <a:rPr lang="en-US" dirty="0"/>
              <a:t>POST </a:t>
            </a:r>
            <a:r>
              <a:rPr lang="en-US" dirty="0">
                <a:hlinkClick r:id="rId3"/>
              </a:rPr>
              <a:t>http://localhost:8000/scans</a:t>
            </a:r>
            <a:r>
              <a:rPr lang="en-US" dirty="0"/>
              <a:t> with JSON payload</a:t>
            </a:r>
          </a:p>
          <a:p>
            <a:r>
              <a:rPr lang="en-US" dirty="0"/>
              <a:t>GET </a:t>
            </a:r>
            <a:r>
              <a:rPr lang="en-US" dirty="0">
                <a:hlinkClick r:id="rId4"/>
              </a:rPr>
              <a:t>http://localhost:8000/scans/ID</a:t>
            </a:r>
            <a:endParaRPr lang="en-US" dirty="0"/>
          </a:p>
          <a:p>
            <a:r>
              <a:rPr lang="en-US" dirty="0"/>
              <a:t>DELETE </a:t>
            </a:r>
            <a:r>
              <a:rPr lang="en-US" dirty="0">
                <a:hlinkClick r:id="rId4"/>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81091460"/>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JavaScript/Node Implementation</a:t>
            </a:r>
          </a:p>
        </p:txBody>
      </p:sp>
      <p:sp>
        <p:nvSpPr>
          <p:cNvPr id="3" name="Subtitle 2"/>
          <p:cNvSpPr>
            <a:spLocks noGrp="1"/>
          </p:cNvSpPr>
          <p:nvPr>
            <p:ph type="subTitle" idx="1"/>
          </p:nvPr>
        </p:nvSpPr>
        <p:spPr/>
        <p:txBody>
          <a:bodyPr/>
          <a:lstStyle/>
          <a:p>
            <a:r>
              <a:rPr lang="en-US" dirty="0"/>
              <a:t>Node 9.5.0</a:t>
            </a:r>
          </a:p>
          <a:p>
            <a:r>
              <a:rPr lang="en-US" dirty="0" err="1"/>
              <a:t>npm</a:t>
            </a:r>
            <a:endParaRPr lang="en-US" dirty="0"/>
          </a:p>
          <a:p>
            <a:r>
              <a:rPr lang="en-US" dirty="0"/>
              <a:t>node</a:t>
            </a:r>
          </a:p>
          <a:p>
            <a:endParaRPr lang="en-US" dirty="0"/>
          </a:p>
        </p:txBody>
      </p:sp>
    </p:spTree>
    <p:extLst>
      <p:ext uri="{BB962C8B-B14F-4D97-AF65-F5344CB8AC3E}">
        <p14:creationId xmlns:p14="http://schemas.microsoft.com/office/powerpoint/2010/main" val="1653243056"/>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Template.potx</Template>
  <TotalTime>16636</TotalTime>
  <Words>8559</Words>
  <Application>Microsoft Macintosh PowerPoint</Application>
  <PresentationFormat>Custom</PresentationFormat>
  <Paragraphs>1183</Paragraphs>
  <Slides>164</Slides>
  <Notes>118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164</vt:i4>
      </vt:variant>
    </vt:vector>
  </HeadingPairs>
  <TitlesOfParts>
    <vt:vector size="175" baseType="lpstr">
      <vt:lpstr>ＭＳ Ｐゴシック</vt:lpstr>
      <vt:lpstr>Arial</vt:lpstr>
      <vt:lpstr>Courier New</vt:lpstr>
      <vt:lpstr>Courier New Bold</vt:lpstr>
      <vt:lpstr>Inconsolata</vt:lpstr>
      <vt:lpstr>Inconsolata-dz for Powerline dzForPowerline</vt:lpstr>
      <vt:lpstr>Raleway-v4020</vt:lpstr>
      <vt:lpstr>Raleway-v4020 Bold</vt:lpstr>
      <vt:lpstr>Raleway-v4020 Regular</vt:lpstr>
      <vt:lpstr>Wingdings</vt:lpstr>
      <vt:lpstr>Template</vt:lpstr>
      <vt:lpstr>PowerPoint Presentation</vt:lpstr>
      <vt:lpstr>Running with Scissors</vt:lpstr>
      <vt:lpstr>Agenda</vt:lpstr>
      <vt:lpstr>What is Advanced?</vt:lpstr>
      <vt:lpstr>You are...</vt:lpstr>
      <vt:lpstr>You are...</vt:lpstr>
      <vt:lpstr>You are...</vt:lpstr>
      <vt:lpstr>You are...</vt:lpstr>
      <vt:lpstr>Introduce Ourselves</vt:lpstr>
      <vt:lpstr>PowerPoint Presentation</vt:lpstr>
      <vt:lpstr>PowerPoint Presentation</vt:lpstr>
      <vt:lpstr>PowerPoint Presentation</vt:lpstr>
      <vt:lpstr>Expectations</vt:lpstr>
      <vt:lpstr>Expectations</vt:lpstr>
      <vt:lpstr>Schedule</vt:lpstr>
      <vt:lpstr>Schedule</vt:lpstr>
      <vt:lpstr>Agenda of a Challenge</vt:lpstr>
      <vt:lpstr>Extra Time?</vt:lpstr>
      <vt:lpstr>PowerPoint Presentation</vt:lpstr>
      <vt:lpstr>Challenge: Code Review</vt:lpstr>
      <vt:lpstr>Challenge: Code Review</vt:lpstr>
      <vt:lpstr>Ruby Service</vt:lpstr>
      <vt:lpstr>Viewing the Contents of the ruby_service</vt:lpstr>
      <vt:lpstr>First Service's Default Recipe</vt:lpstr>
      <vt:lpstr>First Service's Default Recipe</vt:lpstr>
      <vt:lpstr>First Service's Default Recipe</vt:lpstr>
      <vt:lpstr>First Service's Default Recipe</vt:lpstr>
      <vt:lpstr>First Service's Default Recipe</vt:lpstr>
      <vt:lpstr>Objective</vt:lpstr>
      <vt:lpstr>Challenge: Code Review</vt:lpstr>
      <vt:lpstr>Chef Resources</vt:lpstr>
      <vt:lpstr>Notifications</vt:lpstr>
      <vt:lpstr>Guards</vt:lpstr>
      <vt:lpstr>Don't Repeat Yourself (DRY)</vt:lpstr>
      <vt:lpstr>Repetition within a Recipe</vt:lpstr>
      <vt:lpstr>Separation of Concerns</vt:lpstr>
      <vt:lpstr>Single Responsibility Principle</vt:lpstr>
      <vt:lpstr>Concerns of a Cookbook</vt:lpstr>
      <vt:lpstr>Reusability</vt:lpstr>
      <vt:lpstr>Reusability with Cookbooks</vt:lpstr>
      <vt:lpstr>Testing</vt:lpstr>
      <vt:lpstr>Testing the Recipe's Concern</vt:lpstr>
      <vt:lpstr>Challenge: Code Review</vt:lpstr>
      <vt:lpstr>Enter the Project Directory</vt:lpstr>
      <vt:lpstr>Converge a Test System</vt:lpstr>
      <vt:lpstr>Code Review</vt:lpstr>
      <vt:lpstr>Challenge: Code Review</vt:lpstr>
      <vt:lpstr>Discussion</vt:lpstr>
      <vt:lpstr>Challenge: Code Review</vt:lpstr>
      <vt:lpstr>Discussion</vt:lpstr>
      <vt:lpstr>PowerPoint Presentation</vt:lpstr>
      <vt:lpstr>Challenge: First Web Service</vt:lpstr>
      <vt:lpstr>Ruby Service</vt:lpstr>
      <vt:lpstr>Ruby Implementation</vt:lpstr>
      <vt:lpstr>Challenge: First Web Service</vt:lpstr>
      <vt:lpstr>Testing and Refactoring</vt:lpstr>
      <vt:lpstr>Test Kitchen's Configuration</vt:lpstr>
      <vt:lpstr>Test Kitchen's Configuration Makes it Versatile</vt:lpstr>
      <vt:lpstr>Test Kitchen's Configuration</vt:lpstr>
      <vt:lpstr>Driver, Provisioner, and Transport</vt:lpstr>
      <vt:lpstr>Kitchen Platforms and Test Suites</vt:lpstr>
      <vt:lpstr>The Test Matrix</vt:lpstr>
      <vt:lpstr>Default Suite Test File</vt:lpstr>
      <vt:lpstr>Testing and Refactoring</vt:lpstr>
      <vt:lpstr>InSpec Resources</vt:lpstr>
      <vt:lpstr>InSpec: file</vt:lpstr>
      <vt:lpstr>InSpec: command</vt:lpstr>
      <vt:lpstr>InSpec: command</vt:lpstr>
      <vt:lpstr>InSpec: host</vt:lpstr>
      <vt:lpstr>InSpec: port</vt:lpstr>
      <vt:lpstr>InSpec: http</vt:lpstr>
      <vt:lpstr>InSpec: service</vt:lpstr>
      <vt:lpstr>Execute the Tests</vt:lpstr>
      <vt:lpstr>Testing and Refactoring</vt:lpstr>
      <vt:lpstr>Test Kitchen's Commands</vt:lpstr>
      <vt:lpstr>Kitchen Verify</vt:lpstr>
      <vt:lpstr>Testing and Refactoring</vt:lpstr>
      <vt:lpstr>Refactoring</vt:lpstr>
      <vt:lpstr>Ruby: Variables</vt:lpstr>
      <vt:lpstr>Chef: Attributes</vt:lpstr>
      <vt:lpstr>Chef: Define an Attribute</vt:lpstr>
      <vt:lpstr>Chef: Use an Attribute</vt:lpstr>
      <vt:lpstr>Chef: include_recipe</vt:lpstr>
      <vt:lpstr>Chef: include_recipe</vt:lpstr>
      <vt:lpstr>Create a Recipe</vt:lpstr>
      <vt:lpstr>Chef: Custom Resource</vt:lpstr>
      <vt:lpstr>Create a Custom Resource</vt:lpstr>
      <vt:lpstr>Custom Resource</vt:lpstr>
      <vt:lpstr>Custom Resource Action with Properties</vt:lpstr>
      <vt:lpstr>Testing and Refactoring</vt:lpstr>
      <vt:lpstr>Challenge: First Web Service</vt:lpstr>
      <vt:lpstr>First Web Service</vt:lpstr>
      <vt:lpstr>Challenge: First Web Service</vt:lpstr>
      <vt:lpstr>Live Demonstration</vt:lpstr>
      <vt:lpstr>Challenge: First Web Service</vt:lpstr>
      <vt:lpstr>PowerPoint Presentation</vt:lpstr>
      <vt:lpstr>Challenge: Second Web Service</vt:lpstr>
      <vt:lpstr>Web Service</vt:lpstr>
      <vt:lpstr>JavaScript/Node Implementation</vt:lpstr>
      <vt:lpstr>Challenge: Second Web Service</vt:lpstr>
      <vt:lpstr>PowerPoint Presentation</vt:lpstr>
      <vt:lpstr>Challenge: Second Web Service</vt:lpstr>
      <vt:lpstr>Second Web Service</vt:lpstr>
      <vt:lpstr>Challenge: Second Web Service</vt:lpstr>
      <vt:lpstr>Live Demonstration</vt:lpstr>
      <vt:lpstr>Challenge: Second Web Service</vt:lpstr>
      <vt:lpstr>PowerPoint Presentation</vt:lpstr>
      <vt:lpstr>Challenge: Re-use with InSpec Profiles</vt:lpstr>
      <vt:lpstr>Test Duplication</vt:lpstr>
      <vt:lpstr>Challenge: Re-use with InSpec Profiles</vt:lpstr>
      <vt:lpstr>PowerPoint Presentation</vt:lpstr>
      <vt:lpstr>Challenge: Re-use with InSpec Profiles</vt:lpstr>
      <vt:lpstr>Re-use with InSpec Profiles</vt:lpstr>
      <vt:lpstr>Challenge: Re-use with InSpec Profiles</vt:lpstr>
      <vt:lpstr>PowerPoint Presentation</vt:lpstr>
      <vt:lpstr>Challenge: Re-use with InSpec Profiles</vt:lpstr>
      <vt:lpstr>PowerPoint Presentation</vt:lpstr>
      <vt:lpstr>Challenge: Third Web Service</vt:lpstr>
      <vt:lpstr>Web Service</vt:lpstr>
      <vt:lpstr>Rust Application</vt:lpstr>
      <vt:lpstr>Challenge: Third Web Service</vt:lpstr>
      <vt:lpstr>PowerPoint Presentation</vt:lpstr>
      <vt:lpstr>Challenge: Third Web Service</vt:lpstr>
      <vt:lpstr>Third Web Service</vt:lpstr>
      <vt:lpstr>Challenge: Third Web Service</vt:lpstr>
      <vt:lpstr>Live Demonstration</vt:lpstr>
      <vt:lpstr>Challenge: Third Web Service</vt:lpstr>
      <vt:lpstr>PowerPoint Presentation</vt:lpstr>
      <vt:lpstr>Challenge: Audit Cookbook</vt:lpstr>
      <vt:lpstr>Scanning on Converge</vt:lpstr>
      <vt:lpstr>Challenge: Audit Cookbook</vt:lpstr>
      <vt:lpstr>PowerPoint Presentation</vt:lpstr>
      <vt:lpstr>PowerPoint Presentation</vt:lpstr>
      <vt:lpstr>Using Chef.event_handler - bash</vt:lpstr>
      <vt:lpstr>Using Chef.event_handler - shell_out</vt:lpstr>
      <vt:lpstr>Using Chef.event_handler - ruby/chef</vt:lpstr>
      <vt:lpstr>Adding a dependency on chef_handler</vt:lpstr>
      <vt:lpstr>Using the chef_handler resource</vt:lpstr>
      <vt:lpstr>Adding to the cookbook Berksfile</vt:lpstr>
      <vt:lpstr>Adding a new test suite</vt:lpstr>
      <vt:lpstr>Test the upload / results</vt:lpstr>
      <vt:lpstr>Challenge: Audit Cookbook</vt:lpstr>
      <vt:lpstr>Audit Cookbook</vt:lpstr>
      <vt:lpstr>Challenge: Audit Cookbook</vt:lpstr>
      <vt:lpstr>Live Demonstration</vt:lpstr>
      <vt:lpstr>Challenge: Audit Cookbook</vt:lpstr>
      <vt:lpstr>PowerPoint Presentation</vt:lpstr>
      <vt:lpstr>Challenge: A Web Service in Habitat</vt:lpstr>
      <vt:lpstr>Patterns</vt:lpstr>
      <vt:lpstr>Challenge: A Web Service in Habitat</vt:lpstr>
      <vt:lpstr>PowerPoint Presentation</vt:lpstr>
      <vt:lpstr>Challenge: A Web Service in Habitat</vt:lpstr>
      <vt:lpstr>A Web Service in Habitat</vt:lpstr>
      <vt:lpstr>Challenge: A Web Service in Habitat</vt:lpstr>
      <vt:lpstr>Live Demonstration</vt:lpstr>
      <vt:lpstr>Challenge: A Web Service in Habitat</vt:lpstr>
      <vt:lpstr>PowerPoint Presentation</vt:lpstr>
      <vt:lpstr>Summary / Wrap-Up</vt:lpstr>
      <vt:lpstr>Resources - Chef</vt:lpstr>
      <vt:lpstr>Resources - InSpec</vt:lpstr>
      <vt:lpstr>Resources - Habitat</vt:lpstr>
      <vt:lpstr>Conference Schedule</vt:lpstr>
      <vt:lpstr>Schedule Suggestion</vt:lpstr>
      <vt:lpstr>Learn Chef Rally Booth</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2304</cp:revision>
  <cp:lastPrinted>2016-02-29T04:26:37Z</cp:lastPrinted>
  <dcterms:created xsi:type="dcterms:W3CDTF">2012-09-13T17:36:07Z</dcterms:created>
  <dcterms:modified xsi:type="dcterms:W3CDTF">2018-05-21T17:46:53Z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